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 id="2147483685" r:id="rId2"/>
    <p:sldMasterId id="2147483697" r:id="rId3"/>
    <p:sldMasterId id="2147483709" r:id="rId4"/>
  </p:sldMasterIdLst>
  <p:notesMasterIdLst>
    <p:notesMasterId r:id="rId24"/>
  </p:notesMasterIdLst>
  <p:sldIdLst>
    <p:sldId id="257" r:id="rId5"/>
    <p:sldId id="258" r:id="rId6"/>
    <p:sldId id="259" r:id="rId7"/>
    <p:sldId id="260" r:id="rId8"/>
    <p:sldId id="261" r:id="rId9"/>
    <p:sldId id="262" r:id="rId10"/>
    <p:sldId id="263" r:id="rId11"/>
    <p:sldId id="264" r:id="rId12"/>
    <p:sldId id="265" r:id="rId13"/>
    <p:sldId id="272" r:id="rId14"/>
    <p:sldId id="273" r:id="rId15"/>
    <p:sldId id="274" r:id="rId16"/>
    <p:sldId id="275" r:id="rId17"/>
    <p:sldId id="266" r:id="rId18"/>
    <p:sldId id="268" r:id="rId19"/>
    <p:sldId id="271" r:id="rId20"/>
    <p:sldId id="269" r:id="rId21"/>
    <p:sldId id="270" r:id="rId22"/>
    <p:sldId id="276" r:id="rId23"/>
  </p:sldIdLst>
  <p:sldSz cx="9144000" cy="6858000" type="screen4x3"/>
  <p:notesSz cx="6858000" cy="9144000"/>
  <p:embeddedFontLst>
    <p:embeddedFont>
      <p:font typeface="Century Gothic" panose="020B0502020202020204" pitchFamily="34" charset="0"/>
      <p:regular r:id="rId25"/>
      <p:bold r:id="rId26"/>
      <p:italic r:id="rId27"/>
      <p:boldItalic r:id="rId28"/>
    </p:embeddedFont>
    <p:embeddedFont>
      <p:font typeface="Arial Black" panose="020B0A04020102020204" pitchFamily="34" charset="0"/>
      <p:bold r:id="rId29"/>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315" autoAdjust="0"/>
  </p:normalViewPr>
  <p:slideViewPr>
    <p:cSldViewPr>
      <p:cViewPr varScale="1">
        <p:scale>
          <a:sx n="54" d="100"/>
          <a:sy n="54" d="100"/>
        </p:scale>
        <p:origin x="-126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2.fntdata"/><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1.fntdata"/><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3.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BF4979E-6BE0-4C2B-A785-77AFE254C534}" type="slidenum">
              <a:rPr lang="en-US"/>
              <a:pPr>
                <a:defRPr/>
              </a:pPr>
              <a:t>‹#›</a:t>
            </a:fld>
            <a:endParaRPr lang="en-US"/>
          </a:p>
        </p:txBody>
      </p:sp>
    </p:spTree>
    <p:extLst>
      <p:ext uri="{BB962C8B-B14F-4D97-AF65-F5344CB8AC3E}">
        <p14:creationId xmlns:p14="http://schemas.microsoft.com/office/powerpoint/2010/main" val="30562640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827873E-CA6A-4E7B-B939-CF53B5A6BE07}" type="slidenum">
              <a:rPr lang="en-US" altLang="en-US" smtClean="0"/>
              <a:pPr eaLnBrk="1" hangingPunct="1"/>
              <a:t>1</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rPr>
              <a:t>We wish to continue our thoughts on those who are barred from the kingdom of heaven. It is not that God does not want them saved; it is not that it is impossible for them to be saved. It is simply that those who practice such things cannot enter the kingdom of God. </a:t>
            </a:r>
          </a:p>
          <a:p>
            <a:pPr eaLnBrk="1" hangingPunct="1"/>
            <a:endParaRPr lang="en-US" altLang="en-US" smtClean="0">
              <a:latin typeface="Arial" pitchFamily="34" charset="0"/>
            </a:endParaRPr>
          </a:p>
          <a:p>
            <a:pPr eaLnBrk="1" hangingPunct="1"/>
            <a:r>
              <a:rPr lang="en-US" altLang="en-US" smtClean="0">
                <a:latin typeface="Arial" pitchFamily="34" charset="0"/>
              </a:rPr>
              <a:t>John identifies some in this verse that Christianity is not for.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5B7171B-DB7E-475E-9C4E-E73041308F09}" type="slidenum">
              <a:rPr lang="en-US" altLang="en-US" smtClean="0">
                <a:solidFill>
                  <a:prstClr val="black"/>
                </a:solidFill>
              </a:rPr>
              <a:pPr eaLnBrk="1" hangingPunct="1"/>
              <a:t>10</a:t>
            </a:fld>
            <a:endParaRPr lang="en-US" altLang="en-US" smtClean="0">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5B7171B-DB7E-475E-9C4E-E73041308F09}" type="slidenum">
              <a:rPr lang="en-US" altLang="en-US" smtClean="0">
                <a:solidFill>
                  <a:prstClr val="black"/>
                </a:solidFill>
              </a:rPr>
              <a:pPr eaLnBrk="1" hangingPunct="1"/>
              <a:t>11</a:t>
            </a:fld>
            <a:endParaRPr lang="en-US" altLang="en-US" smtClean="0">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5B7171B-DB7E-475E-9C4E-E73041308F09}" type="slidenum">
              <a:rPr lang="en-US" altLang="en-US" smtClean="0">
                <a:solidFill>
                  <a:prstClr val="black"/>
                </a:solidFill>
              </a:rPr>
              <a:pPr eaLnBrk="1" hangingPunct="1"/>
              <a:t>12</a:t>
            </a:fld>
            <a:endParaRPr lang="en-US" altLang="en-US" smtClean="0">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5B7171B-DB7E-475E-9C4E-E73041308F09}" type="slidenum">
              <a:rPr lang="en-US" altLang="en-US" smtClean="0">
                <a:solidFill>
                  <a:prstClr val="black"/>
                </a:solidFill>
              </a:rPr>
              <a:pPr eaLnBrk="1" hangingPunct="1"/>
              <a:t>13</a:t>
            </a:fld>
            <a:endParaRPr lang="en-US" altLang="en-US" smtClean="0">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5B7171B-DB7E-475E-9C4E-E73041308F09}" type="slidenum">
              <a:rPr lang="en-US" altLang="en-US" smtClean="0"/>
              <a:pPr eaLnBrk="1" hangingPunct="1"/>
              <a:t>14</a:t>
            </a:fld>
            <a:endParaRPr lang="en-US" alt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rPr>
              <a:t>Sin is abominable. . .it is to be put away from man. God sees sin as harmful for man and things that derail his progress.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344F223-F47E-498B-880E-DEC0D36626E1}" type="slidenum">
              <a:rPr lang="en-US" altLang="en-US" smtClean="0"/>
              <a:pPr eaLnBrk="1" hangingPunct="1"/>
              <a:t>15</a:t>
            </a:fld>
            <a:endParaRPr lang="en-US" alt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dirty="0" smtClean="0">
                <a:latin typeface="Arial" pitchFamily="34" charset="0"/>
              </a:rPr>
              <a:t>Six things the Lord hates; seven are abomination. . .it doesn’t mean that God doesn’t hate all seven. This is simply a poet expression of God’s utter hatred for what follows. </a:t>
            </a:r>
          </a:p>
          <a:p>
            <a:pPr eaLnBrk="1" hangingPunct="1">
              <a:lnSpc>
                <a:spcPct val="90000"/>
              </a:lnSpc>
            </a:pPr>
            <a:endParaRPr lang="en-US" altLang="en-US" dirty="0" smtClean="0">
              <a:latin typeface="Arial" pitchFamily="34" charset="0"/>
            </a:endParaRPr>
          </a:p>
          <a:p>
            <a:pPr eaLnBrk="1" hangingPunct="1">
              <a:lnSpc>
                <a:spcPct val="90000"/>
              </a:lnSpc>
            </a:pPr>
            <a:r>
              <a:rPr lang="en-US" altLang="en-US" dirty="0" smtClean="0">
                <a:latin typeface="Arial" pitchFamily="34" charset="0"/>
              </a:rPr>
              <a:t>God hates looking at men full of themselves (pride), especially since he sees their weak and feeble stature.</a:t>
            </a:r>
          </a:p>
          <a:p>
            <a:pPr eaLnBrk="1" hangingPunct="1">
              <a:lnSpc>
                <a:spcPct val="90000"/>
              </a:lnSpc>
            </a:pPr>
            <a:endParaRPr lang="en-US" altLang="en-US" dirty="0" smtClean="0">
              <a:latin typeface="Arial" pitchFamily="34" charset="0"/>
            </a:endParaRPr>
          </a:p>
          <a:p>
            <a:pPr eaLnBrk="1" hangingPunct="1">
              <a:lnSpc>
                <a:spcPct val="90000"/>
              </a:lnSpc>
            </a:pPr>
            <a:r>
              <a:rPr lang="en-US" altLang="en-US" dirty="0" smtClean="0">
                <a:latin typeface="Arial" pitchFamily="34" charset="0"/>
              </a:rPr>
              <a:t>God hates a lying tongue because everything in God is true and it is impossible for Him to lie.</a:t>
            </a:r>
          </a:p>
          <a:p>
            <a:pPr eaLnBrk="1" hangingPunct="1">
              <a:lnSpc>
                <a:spcPct val="90000"/>
              </a:lnSpc>
            </a:pPr>
            <a:endParaRPr lang="en-US" altLang="en-US" dirty="0" smtClean="0">
              <a:latin typeface="Arial" pitchFamily="34" charset="0"/>
            </a:endParaRPr>
          </a:p>
          <a:p>
            <a:pPr eaLnBrk="1" hangingPunct="1">
              <a:lnSpc>
                <a:spcPct val="90000"/>
              </a:lnSpc>
            </a:pPr>
            <a:r>
              <a:rPr lang="en-US" altLang="en-US" dirty="0" smtClean="0">
                <a:latin typeface="Arial" pitchFamily="34" charset="0"/>
              </a:rPr>
              <a:t>God hates hands that shed innocent blood. [CLICK] Abortion, 9/11 and all kinds of murder are examples of things that God hates. </a:t>
            </a:r>
          </a:p>
          <a:p>
            <a:pPr eaLnBrk="1" hangingPunct="1">
              <a:lnSpc>
                <a:spcPct val="90000"/>
              </a:lnSpc>
            </a:pPr>
            <a:endParaRPr lang="en-US" altLang="en-US" dirty="0" smtClean="0">
              <a:latin typeface="Arial" pitchFamily="34" charset="0"/>
            </a:endParaRPr>
          </a:p>
          <a:p>
            <a:pPr eaLnBrk="1" hangingPunct="1">
              <a:lnSpc>
                <a:spcPct val="90000"/>
              </a:lnSpc>
            </a:pPr>
            <a:r>
              <a:rPr lang="en-US" altLang="en-US" dirty="0" smtClean="0">
                <a:latin typeface="Arial" pitchFamily="34" charset="0"/>
              </a:rPr>
              <a:t>The</a:t>
            </a:r>
            <a:r>
              <a:rPr lang="en-US" altLang="en-US" baseline="0" dirty="0" smtClean="0">
                <a:latin typeface="Arial" pitchFamily="34" charset="0"/>
              </a:rPr>
              <a:t> </a:t>
            </a:r>
            <a:r>
              <a:rPr lang="en-US" altLang="en-US" dirty="0" smtClean="0">
                <a:latin typeface="Arial" pitchFamily="34" charset="0"/>
              </a:rPr>
              <a:t>twisted </a:t>
            </a:r>
            <a:r>
              <a:rPr lang="en-US" altLang="en-US" dirty="0" smtClean="0">
                <a:latin typeface="Arial" pitchFamily="34" charset="0"/>
              </a:rPr>
              <a:t>and disturbed </a:t>
            </a:r>
            <a:r>
              <a:rPr lang="en-US" altLang="en-US" dirty="0" smtClean="0">
                <a:latin typeface="Arial" pitchFamily="34" charset="0"/>
              </a:rPr>
              <a:t>Shirley Phelps-Roper from </a:t>
            </a:r>
            <a:r>
              <a:rPr lang="en-US" altLang="en-US" dirty="0" err="1" smtClean="0">
                <a:latin typeface="Arial" pitchFamily="34" charset="0"/>
              </a:rPr>
              <a:t>Westboro</a:t>
            </a:r>
            <a:r>
              <a:rPr lang="en-US" altLang="en-US" dirty="0" smtClean="0">
                <a:latin typeface="Arial" pitchFamily="34" charset="0"/>
              </a:rPr>
              <a:t> Baptist church got </a:t>
            </a:r>
            <a:r>
              <a:rPr lang="en-US" altLang="en-US" dirty="0" smtClean="0">
                <a:latin typeface="Arial" pitchFamily="34" charset="0"/>
              </a:rPr>
              <a:t>up in front of the camera on Hannity and </a:t>
            </a:r>
            <a:r>
              <a:rPr lang="en-US" altLang="en-US" dirty="0" err="1" smtClean="0">
                <a:latin typeface="Arial" pitchFamily="34" charset="0"/>
              </a:rPr>
              <a:t>Colmes</a:t>
            </a:r>
            <a:r>
              <a:rPr lang="en-US" altLang="en-US" dirty="0" smtClean="0">
                <a:latin typeface="Arial" pitchFamily="34" charset="0"/>
              </a:rPr>
              <a:t> </a:t>
            </a:r>
            <a:r>
              <a:rPr lang="en-US" altLang="en-US" dirty="0" smtClean="0">
                <a:latin typeface="Arial" pitchFamily="34" charset="0"/>
              </a:rPr>
              <a:t> in October</a:t>
            </a:r>
            <a:r>
              <a:rPr lang="en-US" altLang="en-US" baseline="0" dirty="0" smtClean="0">
                <a:latin typeface="Arial" pitchFamily="34" charset="0"/>
              </a:rPr>
              <a:t> 3</a:t>
            </a:r>
            <a:r>
              <a:rPr lang="en-US" altLang="en-US" baseline="30000" dirty="0" smtClean="0">
                <a:latin typeface="Arial" pitchFamily="34" charset="0"/>
              </a:rPr>
              <a:t>rd</a:t>
            </a:r>
            <a:r>
              <a:rPr lang="en-US" altLang="en-US" baseline="0" dirty="0" smtClean="0">
                <a:latin typeface="Arial" pitchFamily="34" charset="0"/>
              </a:rPr>
              <a:t>, </a:t>
            </a:r>
            <a:r>
              <a:rPr lang="en-US" altLang="en-US" dirty="0" smtClean="0">
                <a:latin typeface="Arial" pitchFamily="34" charset="0"/>
              </a:rPr>
              <a:t>2006 and </a:t>
            </a:r>
            <a:r>
              <a:rPr lang="en-US" altLang="en-US" dirty="0" smtClean="0">
                <a:latin typeface="Arial" pitchFamily="34" charset="0"/>
              </a:rPr>
              <a:t>lied about God. She attributed the ruthless murder of five children by an ungodly slayer as being God’s will; she said they deserved to die; children deserved to die!?  Ten were shot and 5 were </a:t>
            </a:r>
            <a:r>
              <a:rPr lang="en-US" altLang="en-US" dirty="0" smtClean="0">
                <a:latin typeface="Arial" pitchFamily="34" charset="0"/>
              </a:rPr>
              <a:t>killed and all were under 13 years old. She said,</a:t>
            </a:r>
            <a:r>
              <a:rPr lang="en-US" altLang="en-US" baseline="0" dirty="0" smtClean="0">
                <a:latin typeface="Arial" pitchFamily="34" charset="0"/>
              </a:rPr>
              <a:t> “</a:t>
            </a:r>
            <a:r>
              <a:rPr lang="en-US" sz="1200" b="0" i="0" kern="1200" dirty="0" smtClean="0">
                <a:solidFill>
                  <a:schemeClr val="tx1"/>
                </a:solidFill>
                <a:effectLst/>
                <a:latin typeface="Arial" charset="0"/>
                <a:ea typeface="+mn-ea"/>
                <a:cs typeface="+mn-cs"/>
              </a:rPr>
              <a:t>those children were killed at the hands of a raging mad God to punish those families, to punish the state of Pennsylvania, because you've got a governor in that state got on FOX News and lambasted us because we serve God.” So because</a:t>
            </a:r>
            <a:r>
              <a:rPr lang="en-US" sz="1200" b="0" i="0" kern="1200" baseline="0" dirty="0" smtClean="0">
                <a:solidFill>
                  <a:schemeClr val="tx1"/>
                </a:solidFill>
                <a:effectLst/>
                <a:latin typeface="Arial" charset="0"/>
                <a:ea typeface="+mn-ea"/>
                <a:cs typeface="+mn-cs"/>
              </a:rPr>
              <a:t> a governor verbally attacked her denomination, that set God off to shoot 10 young girls and kill 5? What kind of pathetic picture do people like this paint of God. That fact that Phelps is still living shows the longsuffering of God. The gunman also shot himself, so did God kill the one who was supposedly doing His will of killing little girls? </a:t>
            </a:r>
            <a:endParaRPr lang="en-US" altLang="en-US" dirty="0" smtClean="0">
              <a:latin typeface="Arial" pitchFamily="34" charset="0"/>
            </a:endParaRPr>
          </a:p>
          <a:p>
            <a:pPr eaLnBrk="1" hangingPunct="1">
              <a:lnSpc>
                <a:spcPct val="90000"/>
              </a:lnSpc>
            </a:pPr>
            <a:endParaRPr lang="en-US" altLang="en-US" dirty="0" smtClean="0">
              <a:latin typeface="Arial" pitchFamily="34" charset="0"/>
            </a:endParaRPr>
          </a:p>
          <a:p>
            <a:pPr eaLnBrk="1" hangingPunct="1">
              <a:lnSpc>
                <a:spcPct val="90000"/>
              </a:lnSpc>
            </a:pPr>
            <a:r>
              <a:rPr lang="en-US" altLang="en-US" dirty="0" smtClean="0">
                <a:latin typeface="Arial" pitchFamily="34" charset="0"/>
              </a:rPr>
              <a:t>She said “it was at the hand of an angry God that those girls were dead.”  Everyone who dies, she asserts, was God’s punishment meted out upon them. She also appealed to the ungodly doctrine of original sin to further her </a:t>
            </a:r>
            <a:r>
              <a:rPr lang="en-US" altLang="en-US" dirty="0" smtClean="0">
                <a:latin typeface="Arial" pitchFamily="34" charset="0"/>
              </a:rPr>
              <a:t>point and </a:t>
            </a:r>
            <a:r>
              <a:rPr lang="en-US" altLang="en-US" dirty="0" smtClean="0">
                <a:latin typeface="Arial" pitchFamily="34" charset="0"/>
              </a:rPr>
              <a:t>that </a:t>
            </a:r>
            <a:r>
              <a:rPr lang="en-US" altLang="en-US" dirty="0" smtClean="0">
                <a:latin typeface="Arial" pitchFamily="34" charset="0"/>
              </a:rPr>
              <a:t>none </a:t>
            </a:r>
            <a:r>
              <a:rPr lang="en-US" altLang="en-US" dirty="0" smtClean="0">
                <a:latin typeface="Arial" pitchFamily="34" charset="0"/>
              </a:rPr>
              <a:t>of us are innocent. Perhaps she would not be so warped if she would understand that there is something called “innocent” blood and that God hates it when it is spilled. </a:t>
            </a:r>
            <a:r>
              <a:rPr lang="en-US" altLang="en-US" dirty="0" smtClean="0">
                <a:latin typeface="Arial" pitchFamily="34" charset="0"/>
              </a:rPr>
              <a:t>“But to the wicked God says: ‘What right have you to declare My statutes, Or take My covenant in your mouth, Seeing you hate instruction And cast My words behind you?’” (Ps. 50:16, 17).</a:t>
            </a:r>
          </a:p>
          <a:p>
            <a:pPr eaLnBrk="1" hangingPunct="1">
              <a:lnSpc>
                <a:spcPct val="90000"/>
              </a:lnSpc>
            </a:pPr>
            <a:endParaRPr lang="en-US" altLang="en-US" dirty="0" smtClean="0">
              <a:latin typeface="Arial" pitchFamily="34" charset="0"/>
            </a:endParaRPr>
          </a:p>
          <a:p>
            <a:pPr eaLnBrk="1" hangingPunct="1">
              <a:lnSpc>
                <a:spcPct val="90000"/>
              </a:lnSpc>
            </a:pPr>
            <a:endParaRPr lang="en-US" altLang="en-US" dirty="0" smtClean="0">
              <a:latin typeface="Arial" pitchFamily="34" charset="0"/>
            </a:endParaRPr>
          </a:p>
          <a:p>
            <a:pPr eaLnBrk="1" hangingPunct="1">
              <a:lnSpc>
                <a:spcPct val="90000"/>
              </a:lnSpc>
            </a:pPr>
            <a:r>
              <a:rPr lang="en-US" altLang="en-US" dirty="0" smtClean="0">
                <a:latin typeface="Arial" pitchFamily="34" charset="0"/>
              </a:rPr>
              <a:t>Perhaps if she would read her Bible she would see that children are safe; not sinners (Matt. 18:2-6).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D57BAB6-4E97-492E-8AF4-BEE77B571343}" type="slidenum">
              <a:rPr lang="en-US" altLang="en-US" smtClean="0">
                <a:solidFill>
                  <a:prstClr val="black"/>
                </a:solidFill>
              </a:rPr>
              <a:pPr eaLnBrk="1" hangingPunct="1"/>
              <a:t>16</a:t>
            </a:fld>
            <a:endParaRPr lang="en-US" altLang="en-US" smtClean="0">
              <a:solidFill>
                <a:prstClr val="black"/>
              </a:solidFill>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itchFamily="34" charset="0"/>
              </a:rPr>
              <a:t>A heart that devises wicked plans is hated by God.  Men are wicked. Jesus had observed this throughout the ages.  He taught that wickedness comes from the </a:t>
            </a:r>
            <a:r>
              <a:rPr lang="en-US" altLang="en-US" dirty="0" smtClean="0">
                <a:latin typeface="Arial" pitchFamily="34" charset="0"/>
              </a:rPr>
              <a:t>heart.</a:t>
            </a:r>
            <a:endParaRPr lang="en-US" altLang="en-US" dirty="0" smtClean="0">
              <a:latin typeface="Arial" pitchFamily="34" charset="0"/>
            </a:endParaRPr>
          </a:p>
          <a:p>
            <a:pPr eaLnBrk="1" hangingPunct="1"/>
            <a:endParaRPr lang="en-US" altLang="en-US" dirty="0" smtClean="0">
              <a:latin typeface="Arial" pitchFamily="34" charset="0"/>
            </a:endParaRPr>
          </a:p>
          <a:p>
            <a:pPr eaLnBrk="1" hangingPunct="1"/>
            <a:r>
              <a:rPr lang="en-US" altLang="en-US" dirty="0" smtClean="0">
                <a:latin typeface="Arial" pitchFamily="34" charset="0"/>
              </a:rPr>
              <a:t>Feet that are swift for evil. . .while some dread doing good deeds, they will rise early to carry out an evil one</a:t>
            </a:r>
            <a:r>
              <a:rPr lang="en-US" altLang="en-US" dirty="0" smtClean="0">
                <a:latin typeface="Arial" pitchFamily="34" charset="0"/>
              </a:rPr>
              <a:t>!</a:t>
            </a:r>
            <a:endParaRPr lang="en-US" altLang="en-US"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E9C798-571B-4698-9893-3E205DD94CE3}" type="slidenum">
              <a:rPr lang="en-US" altLang="en-US">
                <a:solidFill>
                  <a:prstClr val="black"/>
                </a:solidFill>
              </a:rPr>
              <a:pPr/>
              <a:t>17</a:t>
            </a:fld>
            <a:endParaRPr lang="en-US" altLang="en-US">
              <a:solidFill>
                <a:prstClr val="black"/>
              </a:solidFill>
            </a:endParaRPr>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ltLang="en-US" dirty="0" smtClean="0"/>
              <a:t>“The </a:t>
            </a:r>
            <a:r>
              <a:rPr lang="en-US" altLang="en-US" dirty="0"/>
              <a:t>heart is deceitful above all things, And desperately wicked; Who can know it?” (Jer. 17:9).</a:t>
            </a:r>
          </a:p>
          <a:p>
            <a:endParaRPr lang="en-US" altLang="en-US" dirty="0"/>
          </a:p>
          <a:p>
            <a:r>
              <a:rPr lang="en-US" altLang="en-US" dirty="0"/>
              <a:t>It should impress us of how much evil the heart is capable of. It should frighten us of how much damage we can do. It should make us cautious in trusting another because we all are equipped with a heart that is capable of these things. </a:t>
            </a:r>
          </a:p>
          <a:p>
            <a:endParaRPr lang="en-US" altLang="en-US" dirty="0"/>
          </a:p>
          <a:p>
            <a:r>
              <a:rPr lang="en-US" altLang="en-US" dirty="0"/>
              <a:t>Does that sound negative?  Obviously, there are people who are trustworthy. But trust is something that is built and established. I don’t trust people I don’t know. There are people that I know that I don’t trust.  There are some that I know that I have built a level of trust. I am not suggesting anything different than what Jesus himself observed. [Next Chart]</a:t>
            </a:r>
          </a:p>
          <a:p>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F2BC9C-2409-4C3B-B998-CB5772A843F4}" type="slidenum">
              <a:rPr lang="en-US" altLang="en-US">
                <a:solidFill>
                  <a:prstClr val="black"/>
                </a:solidFill>
              </a:rPr>
              <a:pPr/>
              <a:t>18</a:t>
            </a:fld>
            <a:endParaRPr lang="en-US" altLang="en-US">
              <a:solidFill>
                <a:prstClr val="black"/>
              </a:solidFill>
            </a:endParaRPr>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altLang="en-US" dirty="0" err="1" smtClean="0"/>
              <a:t>GWV</a:t>
            </a:r>
            <a:r>
              <a:rPr lang="en-US" altLang="en-US" dirty="0" smtClean="0"/>
              <a:t>…</a:t>
            </a:r>
          </a:p>
          <a:p>
            <a:r>
              <a:rPr lang="en-US" altLang="en-US" dirty="0" smtClean="0"/>
              <a:t>24  Jesus, however, was wary of these believers. He understood people</a:t>
            </a:r>
          </a:p>
          <a:p>
            <a:r>
              <a:rPr lang="en-US" altLang="en-US" dirty="0" smtClean="0"/>
              <a:t>25  and didn’t need anyone to tell him about human nature. He knew what people were really like.</a:t>
            </a:r>
          </a:p>
          <a:p>
            <a:endParaRPr lang="en-US" altLang="en-US" dirty="0" smtClean="0"/>
          </a:p>
          <a:p>
            <a:endParaRPr lang="en-US" altLang="en-US" dirty="0" smtClean="0"/>
          </a:p>
          <a:p>
            <a:r>
              <a:rPr lang="en-US" altLang="en-US" dirty="0" smtClean="0"/>
              <a:t>Why </a:t>
            </a:r>
            <a:r>
              <a:rPr lang="en-US" altLang="en-US" dirty="0"/>
              <a:t>was Jesus wary of the people around him? I will tell you, in this case it is because he knows what people are like. He knows the nature of man. He knows the heart of men. Not only did he have the power to know what was in men’s hearts while he walked the earth. Please keep in mind that He has observed the heart of men for thousands of years.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827873E-CA6A-4E7B-B939-CF53B5A6BE07}" type="slidenum">
              <a:rPr lang="en-US" altLang="en-US" smtClean="0">
                <a:solidFill>
                  <a:prstClr val="black"/>
                </a:solidFill>
              </a:rPr>
              <a:pPr eaLnBrk="1" hangingPunct="1"/>
              <a:t>19</a:t>
            </a:fld>
            <a:endParaRPr lang="en-US" altLang="en-US" smtClean="0">
              <a:solidFill>
                <a:prstClr val="black"/>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itchFamily="34" charset="0"/>
              </a:rPr>
              <a:t>Jesus was delivered into the hands of sinful men</a:t>
            </a:r>
            <a:r>
              <a:rPr lang="en-US" altLang="en-US" baseline="0" dirty="0" smtClean="0">
                <a:latin typeface="Arial" pitchFamily="34" charset="0"/>
              </a:rPr>
              <a:t> so that one of two things is accomplished. Either He becomes the savior of even the chief of sinners or He becomes the condemnation of sinful men and will send them away from Him on judgment. The one who wants to live as an abomination will in fact be an abomination to God. </a:t>
            </a:r>
          </a:p>
          <a:p>
            <a:pPr eaLnBrk="1" hangingPunct="1"/>
            <a:endParaRPr lang="en-US" altLang="en-US" dirty="0" smtClean="0">
              <a:latin typeface="Arial" pitchFamily="34" charset="0"/>
            </a:endParaRPr>
          </a:p>
          <a:p>
            <a:pPr eaLnBrk="1" hangingPunct="1"/>
            <a:r>
              <a:rPr lang="en-US" altLang="en-US" dirty="0" smtClean="0">
                <a:latin typeface="Arial" pitchFamily="34" charset="0"/>
              </a:rPr>
              <a:t>Lu 24:7  "saying, ‘The Son of Man must be delivered into the hands of sinful men, and be crucified, and the third day rise again.’"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8EAC801-DB23-4726-9574-4590160D9546}" type="slidenum">
              <a:rPr lang="en-US" altLang="en-US" smtClean="0"/>
              <a:pPr eaLnBrk="1" hangingPunct="1"/>
              <a:t>2</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rPr>
              <a:t>The coward who plays Christian will be ashamed of the hope.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AB82D22-D0C6-44F6-891F-FDCA1FA564BE}" type="slidenum">
              <a:rPr lang="en-US" altLang="en-US" smtClean="0"/>
              <a:pPr eaLnBrk="1" hangingPunct="1"/>
              <a:t>3</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rPr>
              <a:t>RE: 2 Tim. 1:8.  Now, to whom was this letter written?  Timothy (1:2).  Now we may think that cowardice cannot be a problem for a real Christian.  Yet this is written to one who was very active in the early church and had shared with Paul in many of his adversities. Yet, Paul may have sensed that fearfulness was creeping into Timothy and that he needed to overcome it.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5273CC7-3180-4DCD-B9EA-4E054302677C}" type="slidenum">
              <a:rPr lang="en-US" altLang="en-US" smtClean="0"/>
              <a:pPr eaLnBrk="1" hangingPunct="1"/>
              <a:t>4</a:t>
            </a:fld>
            <a:endParaRPr lang="en-US" alt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39CA630-A27A-488E-AADD-75C6B6ADFC86}" type="slidenum">
              <a:rPr lang="en-US" altLang="en-US" smtClean="0"/>
              <a:pPr eaLnBrk="1" hangingPunct="1"/>
              <a:t>5</a:t>
            </a:fld>
            <a:endParaRPr lang="en-US"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FB8BBAA-263C-476C-AFD5-359AE962839A}" type="slidenum">
              <a:rPr lang="en-US" altLang="en-US" smtClean="0"/>
              <a:pPr eaLnBrk="1" hangingPunct="1"/>
              <a:t>6</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rPr>
              <a:t>[CLICK X3]</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0CE8F42-6620-4543-9F1F-FD07C1DC5586}" type="slidenum">
              <a:rPr lang="en-US" altLang="en-US" smtClean="0"/>
              <a:pPr eaLnBrk="1" hangingPunct="1"/>
              <a:t>7</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rPr>
              <a:t>[CLICK X3] The only proper response of believing in the name of Christ is to be baptized into his name.  Do you believe that? Unbelievers cannot be saved.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5F41A89-EBF6-44B5-A7CA-C0C5ECE8F675}" type="slidenum">
              <a:rPr lang="en-US" altLang="en-US" smtClean="0"/>
              <a:pPr eaLnBrk="1" hangingPunct="1"/>
              <a:t>8</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D34FD78-C25A-40C0-9617-6F4844A36592}" type="slidenum">
              <a:rPr lang="en-US" altLang="en-US" smtClean="0"/>
              <a:pPr eaLnBrk="1" hangingPunct="1"/>
              <a:t>9</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1371600" y="3657600"/>
            <a:ext cx="7086600" cy="609600"/>
          </a:xfrm>
        </p:spPr>
        <p:txBody>
          <a:bodyPr/>
          <a:lstStyle>
            <a:lvl1pPr marL="0" indent="0" algn="r">
              <a:buFontTx/>
              <a:buNone/>
              <a:defRPr sz="280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C39311A6-48EB-4A23-803A-0DC46B452C7A}" type="slidenum">
              <a:rPr lang="en-US"/>
              <a:pPr>
                <a:defRPr/>
              </a:pPr>
              <a:t>‹#›</a:t>
            </a:fld>
            <a:endParaRPr lang="en-US"/>
          </a:p>
        </p:txBody>
      </p:sp>
    </p:spTree>
    <p:extLst>
      <p:ext uri="{BB962C8B-B14F-4D97-AF65-F5344CB8AC3E}">
        <p14:creationId xmlns:p14="http://schemas.microsoft.com/office/powerpoint/2010/main" val="1052585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FAE903-E55D-4687-990B-47FB90039B71}" type="slidenum">
              <a:rPr lang="en-US"/>
              <a:pPr>
                <a:defRPr/>
              </a:pPr>
              <a:t>‹#›</a:t>
            </a:fld>
            <a:endParaRPr lang="en-US"/>
          </a:p>
        </p:txBody>
      </p:sp>
    </p:spTree>
    <p:extLst>
      <p:ext uri="{BB962C8B-B14F-4D97-AF65-F5344CB8AC3E}">
        <p14:creationId xmlns:p14="http://schemas.microsoft.com/office/powerpoint/2010/main" val="9864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D60BEBC-E1B4-48CE-93EB-6DEC83E0B0F5}" type="slidenum">
              <a:rPr lang="en-US"/>
              <a:pPr>
                <a:defRPr/>
              </a:pPr>
              <a:t>‹#›</a:t>
            </a:fld>
            <a:endParaRPr lang="en-US"/>
          </a:p>
        </p:txBody>
      </p:sp>
    </p:spTree>
    <p:extLst>
      <p:ext uri="{BB962C8B-B14F-4D97-AF65-F5344CB8AC3E}">
        <p14:creationId xmlns:p14="http://schemas.microsoft.com/office/powerpoint/2010/main" val="152685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B7970AD-18CB-49BF-AB76-3ABE1302262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54281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DA2A5B4-513E-4F83-A5E2-DF0AAC947EF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13958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9FD8A76-9428-433A-B64A-7D6E2C699E7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116293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C64303C-CE9F-42E3-BFA2-6CD849532A1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4763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76E0F470-ED73-4A18-85CA-9953D891689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34576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9DDA9E3-B13A-4C63-9127-C02E77A48DC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972706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A8218482-F8F8-4634-9E77-6ADB12AF78E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536559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3D4403E-E74F-41D4-ABAF-1D24EABC110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10356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2E2D00-2699-45CF-85C4-841601C5E388}" type="slidenum">
              <a:rPr lang="en-US"/>
              <a:pPr>
                <a:defRPr/>
              </a:pPr>
              <a:t>‹#›</a:t>
            </a:fld>
            <a:endParaRPr lang="en-US"/>
          </a:p>
        </p:txBody>
      </p:sp>
    </p:spTree>
    <p:extLst>
      <p:ext uri="{BB962C8B-B14F-4D97-AF65-F5344CB8AC3E}">
        <p14:creationId xmlns:p14="http://schemas.microsoft.com/office/powerpoint/2010/main" val="21024327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90972CD-E6F6-45CF-AAFC-65121C12315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339527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1F51E78-11C6-4C34-A1D6-29F30AEC3FA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538475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8364302-E4C7-494D-B77A-1C69C3B38BD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639011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1371600" y="3657600"/>
            <a:ext cx="7086600" cy="609600"/>
          </a:xfrm>
        </p:spPr>
        <p:txBody>
          <a:bodyPr/>
          <a:lstStyle>
            <a:lvl1pPr marL="0" indent="0" algn="r">
              <a:buFontTx/>
              <a:buNone/>
              <a:defRPr sz="280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p:txBody>
          <a:bodyPr/>
          <a:lstStyle>
            <a:lvl1pPr>
              <a:defRPr/>
            </a:lvl1pPr>
          </a:lstStyle>
          <a:p>
            <a:pPr>
              <a:defRPr/>
            </a:pPr>
            <a:fld id="{C39311A6-48EB-4A23-803A-0DC46B452C7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3391676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2E2D00-2699-45CF-85C4-841601C5E38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6650897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18BC4AC-5BF2-46A9-A24B-8C6EA8CEA6B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2245033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32385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48100" y="1447800"/>
            <a:ext cx="32385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EE6A0E-1EC1-4B0F-B5A6-3B6FE4F45D5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9177280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F49AEB6-0038-4EE2-B602-1E2F580170B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6910725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BE68AC8-B575-40E3-838F-7C732673224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131763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51A3097-8528-471C-BAA3-F927E5E8B8F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9228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8BC4AC-5BF2-46A9-A24B-8C6EA8CEA6BA}" type="slidenum">
              <a:rPr lang="en-US"/>
              <a:pPr>
                <a:defRPr/>
              </a:pPr>
              <a:t>‹#›</a:t>
            </a:fld>
            <a:endParaRPr lang="en-US"/>
          </a:p>
        </p:txBody>
      </p:sp>
    </p:spTree>
    <p:extLst>
      <p:ext uri="{BB962C8B-B14F-4D97-AF65-F5344CB8AC3E}">
        <p14:creationId xmlns:p14="http://schemas.microsoft.com/office/powerpoint/2010/main" val="8360002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3A6EAE-78ED-4358-9A1F-665EE64DFF9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6095512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42EDD8-9738-414A-9B44-8C61B646858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615381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FAE903-E55D-4687-990B-47FB90039B7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57704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D60BEBC-E1B4-48CE-93EB-6DEC83E0B0F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1992860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1371600" y="3657600"/>
            <a:ext cx="7086600" cy="609600"/>
          </a:xfrm>
        </p:spPr>
        <p:txBody>
          <a:bodyPr/>
          <a:lstStyle>
            <a:lvl1pPr marL="0" indent="0" algn="r">
              <a:buFontTx/>
              <a:buNone/>
              <a:defRPr sz="280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p:txBody>
          <a:bodyPr/>
          <a:lstStyle>
            <a:lvl1pPr>
              <a:defRPr/>
            </a:lvl1pPr>
          </a:lstStyle>
          <a:p>
            <a:pPr>
              <a:defRPr/>
            </a:pPr>
            <a:fld id="{C39311A6-48EB-4A23-803A-0DC46B452C7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4441101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2E2D00-2699-45CF-85C4-841601C5E38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4824380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18BC4AC-5BF2-46A9-A24B-8C6EA8CEA6B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078881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32385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48100" y="1447800"/>
            <a:ext cx="32385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EE6A0E-1EC1-4B0F-B5A6-3B6FE4F45D5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899636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F49AEB6-0038-4EE2-B602-1E2F580170B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832777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BE68AC8-B575-40E3-838F-7C732673224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2712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32385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48100" y="1447800"/>
            <a:ext cx="32385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1EE6A0E-1EC1-4B0F-B5A6-3B6FE4F45D5E}" type="slidenum">
              <a:rPr lang="en-US"/>
              <a:pPr>
                <a:defRPr/>
              </a:pPr>
              <a:t>‹#›</a:t>
            </a:fld>
            <a:endParaRPr lang="en-US"/>
          </a:p>
        </p:txBody>
      </p:sp>
    </p:spTree>
    <p:extLst>
      <p:ext uri="{BB962C8B-B14F-4D97-AF65-F5344CB8AC3E}">
        <p14:creationId xmlns:p14="http://schemas.microsoft.com/office/powerpoint/2010/main" val="34767071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51A3097-8528-471C-BAA3-F927E5E8B8F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495182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3A6EAE-78ED-4358-9A1F-665EE64DFF9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990588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42EDD8-9738-414A-9B44-8C61B646858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26270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FAE903-E55D-4687-990B-47FB90039B7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5511832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D60BEBC-E1B4-48CE-93EB-6DEC83E0B0F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74038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49AEB6-0038-4EE2-B602-1E2F580170B3}" type="slidenum">
              <a:rPr lang="en-US"/>
              <a:pPr>
                <a:defRPr/>
              </a:pPr>
              <a:t>‹#›</a:t>
            </a:fld>
            <a:endParaRPr lang="en-US"/>
          </a:p>
        </p:txBody>
      </p:sp>
    </p:spTree>
    <p:extLst>
      <p:ext uri="{BB962C8B-B14F-4D97-AF65-F5344CB8AC3E}">
        <p14:creationId xmlns:p14="http://schemas.microsoft.com/office/powerpoint/2010/main" val="4077976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BE68AC8-B575-40E3-838F-7C732673224C}" type="slidenum">
              <a:rPr lang="en-US"/>
              <a:pPr>
                <a:defRPr/>
              </a:pPr>
              <a:t>‹#›</a:t>
            </a:fld>
            <a:endParaRPr lang="en-US"/>
          </a:p>
        </p:txBody>
      </p:sp>
    </p:spTree>
    <p:extLst>
      <p:ext uri="{BB962C8B-B14F-4D97-AF65-F5344CB8AC3E}">
        <p14:creationId xmlns:p14="http://schemas.microsoft.com/office/powerpoint/2010/main" val="245684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51A3097-8528-471C-BAA3-F927E5E8B8F8}" type="slidenum">
              <a:rPr lang="en-US"/>
              <a:pPr>
                <a:defRPr/>
              </a:pPr>
              <a:t>‹#›</a:t>
            </a:fld>
            <a:endParaRPr lang="en-US"/>
          </a:p>
        </p:txBody>
      </p:sp>
    </p:spTree>
    <p:extLst>
      <p:ext uri="{BB962C8B-B14F-4D97-AF65-F5344CB8AC3E}">
        <p14:creationId xmlns:p14="http://schemas.microsoft.com/office/powerpoint/2010/main" val="1306095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3A6EAE-78ED-4358-9A1F-665EE64DFF95}" type="slidenum">
              <a:rPr lang="en-US"/>
              <a:pPr>
                <a:defRPr/>
              </a:pPr>
              <a:t>‹#›</a:t>
            </a:fld>
            <a:endParaRPr lang="en-US"/>
          </a:p>
        </p:txBody>
      </p:sp>
    </p:spTree>
    <p:extLst>
      <p:ext uri="{BB962C8B-B14F-4D97-AF65-F5344CB8AC3E}">
        <p14:creationId xmlns:p14="http://schemas.microsoft.com/office/powerpoint/2010/main" val="3087048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42EDD8-9738-414A-9B44-8C61B6468581}" type="slidenum">
              <a:rPr lang="en-US"/>
              <a:pPr>
                <a:defRPr/>
              </a:pPr>
              <a:t>‹#›</a:t>
            </a:fld>
            <a:endParaRPr lang="en-US"/>
          </a:p>
        </p:txBody>
      </p:sp>
    </p:spTree>
    <p:extLst>
      <p:ext uri="{BB962C8B-B14F-4D97-AF65-F5344CB8AC3E}">
        <p14:creationId xmlns:p14="http://schemas.microsoft.com/office/powerpoint/2010/main" val="3636174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447800"/>
            <a:ext cx="66294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17768DA5-1B64-4B78-9C25-0D3C21DF107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entury Gothic" pitchFamily="34" charset="0"/>
        </a:defRPr>
      </a:lvl2pPr>
      <a:lvl3pPr algn="l" rtl="0" eaLnBrk="0" fontAlgn="base" hangingPunct="0">
        <a:spcBef>
          <a:spcPct val="0"/>
        </a:spcBef>
        <a:spcAft>
          <a:spcPct val="0"/>
        </a:spcAft>
        <a:defRPr sz="4400">
          <a:solidFill>
            <a:schemeClr val="tx2"/>
          </a:solidFill>
          <a:latin typeface="Century Gothic" pitchFamily="34" charset="0"/>
        </a:defRPr>
      </a:lvl3pPr>
      <a:lvl4pPr algn="l" rtl="0" eaLnBrk="0" fontAlgn="base" hangingPunct="0">
        <a:spcBef>
          <a:spcPct val="0"/>
        </a:spcBef>
        <a:spcAft>
          <a:spcPct val="0"/>
        </a:spcAft>
        <a:defRPr sz="4400">
          <a:solidFill>
            <a:schemeClr val="tx2"/>
          </a:solidFill>
          <a:latin typeface="Century Gothic" pitchFamily="34" charset="0"/>
        </a:defRPr>
      </a:lvl4pPr>
      <a:lvl5pPr algn="l" rtl="0" eaLnBrk="0" fontAlgn="base" hangingPunct="0">
        <a:spcBef>
          <a:spcPct val="0"/>
        </a:spcBef>
        <a:spcAft>
          <a:spcPct val="0"/>
        </a:spcAft>
        <a:defRPr sz="4400">
          <a:solidFill>
            <a:schemeClr val="tx2"/>
          </a:solidFill>
          <a:latin typeface="Century Gothic" pitchFamily="34" charset="0"/>
        </a:defRPr>
      </a:lvl5pPr>
      <a:lvl6pPr marL="457200" algn="l" rtl="0" fontAlgn="base">
        <a:spcBef>
          <a:spcPct val="0"/>
        </a:spcBef>
        <a:spcAft>
          <a:spcPct val="0"/>
        </a:spcAft>
        <a:defRPr sz="4400">
          <a:solidFill>
            <a:schemeClr val="tx2"/>
          </a:solidFill>
          <a:latin typeface="Century Gothic" pitchFamily="34" charset="0"/>
        </a:defRPr>
      </a:lvl6pPr>
      <a:lvl7pPr marL="914400" algn="l" rtl="0" fontAlgn="base">
        <a:spcBef>
          <a:spcPct val="0"/>
        </a:spcBef>
        <a:spcAft>
          <a:spcPct val="0"/>
        </a:spcAft>
        <a:defRPr sz="4400">
          <a:solidFill>
            <a:schemeClr val="tx2"/>
          </a:solidFill>
          <a:latin typeface="Century Gothic" pitchFamily="34" charset="0"/>
        </a:defRPr>
      </a:lvl7pPr>
      <a:lvl8pPr marL="1371600" algn="l" rtl="0" fontAlgn="base">
        <a:spcBef>
          <a:spcPct val="0"/>
        </a:spcBef>
        <a:spcAft>
          <a:spcPct val="0"/>
        </a:spcAft>
        <a:defRPr sz="4400">
          <a:solidFill>
            <a:schemeClr val="tx2"/>
          </a:solidFill>
          <a:latin typeface="Century Gothic" pitchFamily="34" charset="0"/>
        </a:defRPr>
      </a:lvl8pPr>
      <a:lvl9pPr marL="1828800" algn="l" rtl="0" fontAlgn="base">
        <a:spcBef>
          <a:spcPct val="0"/>
        </a:spcBef>
        <a:spcAft>
          <a:spcPct val="0"/>
        </a:spcAft>
        <a:defRPr sz="44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FDAC0D5-05ED-4592-9FDB-DB6D395D63FF}" type="slidenum">
              <a:rPr lang="en-US" altLang="en-US" smtClean="0">
                <a:solidFill>
                  <a:srgbClr val="000000"/>
                </a:solidFill>
              </a:rPr>
              <a:pPr/>
              <a:t>‹#›</a:t>
            </a:fld>
            <a:endParaRPr lang="en-US" altLang="en-US" smtClean="0">
              <a:solidFill>
                <a:srgbClr val="000000"/>
              </a:solidFill>
            </a:endParaRPr>
          </a:p>
        </p:txBody>
      </p:sp>
    </p:spTree>
    <p:extLst>
      <p:ext uri="{BB962C8B-B14F-4D97-AF65-F5344CB8AC3E}">
        <p14:creationId xmlns:p14="http://schemas.microsoft.com/office/powerpoint/2010/main" val="159842487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447800"/>
            <a:ext cx="66294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solidFill>
                <a:srgbClr val="FFFFFF"/>
              </a:solidFill>
            </a:endParaRPr>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solidFill>
                <a:srgbClr val="FFFFFF"/>
              </a:solidFill>
            </a:endParaRPr>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17768DA5-1B64-4B78-9C25-0D3C21DF107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153765909"/>
      </p:ext>
    </p:extLst>
  </p:cSld>
  <p:clrMap bg1="dk2" tx1="lt1" bg2="dk1"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entury Gothic" pitchFamily="34" charset="0"/>
        </a:defRPr>
      </a:lvl2pPr>
      <a:lvl3pPr algn="l" rtl="0" eaLnBrk="0" fontAlgn="base" hangingPunct="0">
        <a:spcBef>
          <a:spcPct val="0"/>
        </a:spcBef>
        <a:spcAft>
          <a:spcPct val="0"/>
        </a:spcAft>
        <a:defRPr sz="4400">
          <a:solidFill>
            <a:schemeClr val="tx2"/>
          </a:solidFill>
          <a:latin typeface="Century Gothic" pitchFamily="34" charset="0"/>
        </a:defRPr>
      </a:lvl3pPr>
      <a:lvl4pPr algn="l" rtl="0" eaLnBrk="0" fontAlgn="base" hangingPunct="0">
        <a:spcBef>
          <a:spcPct val="0"/>
        </a:spcBef>
        <a:spcAft>
          <a:spcPct val="0"/>
        </a:spcAft>
        <a:defRPr sz="4400">
          <a:solidFill>
            <a:schemeClr val="tx2"/>
          </a:solidFill>
          <a:latin typeface="Century Gothic" pitchFamily="34" charset="0"/>
        </a:defRPr>
      </a:lvl4pPr>
      <a:lvl5pPr algn="l" rtl="0" eaLnBrk="0" fontAlgn="base" hangingPunct="0">
        <a:spcBef>
          <a:spcPct val="0"/>
        </a:spcBef>
        <a:spcAft>
          <a:spcPct val="0"/>
        </a:spcAft>
        <a:defRPr sz="4400">
          <a:solidFill>
            <a:schemeClr val="tx2"/>
          </a:solidFill>
          <a:latin typeface="Century Gothic" pitchFamily="34" charset="0"/>
        </a:defRPr>
      </a:lvl5pPr>
      <a:lvl6pPr marL="457200" algn="l" rtl="0" fontAlgn="base">
        <a:spcBef>
          <a:spcPct val="0"/>
        </a:spcBef>
        <a:spcAft>
          <a:spcPct val="0"/>
        </a:spcAft>
        <a:defRPr sz="4400">
          <a:solidFill>
            <a:schemeClr val="tx2"/>
          </a:solidFill>
          <a:latin typeface="Century Gothic" pitchFamily="34" charset="0"/>
        </a:defRPr>
      </a:lvl6pPr>
      <a:lvl7pPr marL="914400" algn="l" rtl="0" fontAlgn="base">
        <a:spcBef>
          <a:spcPct val="0"/>
        </a:spcBef>
        <a:spcAft>
          <a:spcPct val="0"/>
        </a:spcAft>
        <a:defRPr sz="4400">
          <a:solidFill>
            <a:schemeClr val="tx2"/>
          </a:solidFill>
          <a:latin typeface="Century Gothic" pitchFamily="34" charset="0"/>
        </a:defRPr>
      </a:lvl7pPr>
      <a:lvl8pPr marL="1371600" algn="l" rtl="0" fontAlgn="base">
        <a:spcBef>
          <a:spcPct val="0"/>
        </a:spcBef>
        <a:spcAft>
          <a:spcPct val="0"/>
        </a:spcAft>
        <a:defRPr sz="4400">
          <a:solidFill>
            <a:schemeClr val="tx2"/>
          </a:solidFill>
          <a:latin typeface="Century Gothic" pitchFamily="34" charset="0"/>
        </a:defRPr>
      </a:lvl8pPr>
      <a:lvl9pPr marL="1828800" algn="l" rtl="0" fontAlgn="base">
        <a:spcBef>
          <a:spcPct val="0"/>
        </a:spcBef>
        <a:spcAft>
          <a:spcPct val="0"/>
        </a:spcAft>
        <a:defRPr sz="44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447800"/>
            <a:ext cx="66294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solidFill>
                <a:srgbClr val="FFFFFF"/>
              </a:solidFill>
            </a:endParaRPr>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solidFill>
                <a:srgbClr val="FFFFFF"/>
              </a:solidFill>
            </a:endParaRPr>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17768DA5-1B64-4B78-9C25-0D3C21DF107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597717897"/>
      </p:ext>
    </p:extLst>
  </p:cSld>
  <p:clrMap bg1="dk2" tx1="lt1" bg2="dk1"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entury Gothic" pitchFamily="34" charset="0"/>
        </a:defRPr>
      </a:lvl2pPr>
      <a:lvl3pPr algn="l" rtl="0" eaLnBrk="0" fontAlgn="base" hangingPunct="0">
        <a:spcBef>
          <a:spcPct val="0"/>
        </a:spcBef>
        <a:spcAft>
          <a:spcPct val="0"/>
        </a:spcAft>
        <a:defRPr sz="4400">
          <a:solidFill>
            <a:schemeClr val="tx2"/>
          </a:solidFill>
          <a:latin typeface="Century Gothic" pitchFamily="34" charset="0"/>
        </a:defRPr>
      </a:lvl3pPr>
      <a:lvl4pPr algn="l" rtl="0" eaLnBrk="0" fontAlgn="base" hangingPunct="0">
        <a:spcBef>
          <a:spcPct val="0"/>
        </a:spcBef>
        <a:spcAft>
          <a:spcPct val="0"/>
        </a:spcAft>
        <a:defRPr sz="4400">
          <a:solidFill>
            <a:schemeClr val="tx2"/>
          </a:solidFill>
          <a:latin typeface="Century Gothic" pitchFamily="34" charset="0"/>
        </a:defRPr>
      </a:lvl4pPr>
      <a:lvl5pPr algn="l" rtl="0" eaLnBrk="0" fontAlgn="base" hangingPunct="0">
        <a:spcBef>
          <a:spcPct val="0"/>
        </a:spcBef>
        <a:spcAft>
          <a:spcPct val="0"/>
        </a:spcAft>
        <a:defRPr sz="4400">
          <a:solidFill>
            <a:schemeClr val="tx2"/>
          </a:solidFill>
          <a:latin typeface="Century Gothic" pitchFamily="34" charset="0"/>
        </a:defRPr>
      </a:lvl5pPr>
      <a:lvl6pPr marL="457200" algn="l" rtl="0" fontAlgn="base">
        <a:spcBef>
          <a:spcPct val="0"/>
        </a:spcBef>
        <a:spcAft>
          <a:spcPct val="0"/>
        </a:spcAft>
        <a:defRPr sz="4400">
          <a:solidFill>
            <a:schemeClr val="tx2"/>
          </a:solidFill>
          <a:latin typeface="Century Gothic" pitchFamily="34" charset="0"/>
        </a:defRPr>
      </a:lvl6pPr>
      <a:lvl7pPr marL="914400" algn="l" rtl="0" fontAlgn="base">
        <a:spcBef>
          <a:spcPct val="0"/>
        </a:spcBef>
        <a:spcAft>
          <a:spcPct val="0"/>
        </a:spcAft>
        <a:defRPr sz="4400">
          <a:solidFill>
            <a:schemeClr val="tx2"/>
          </a:solidFill>
          <a:latin typeface="Century Gothic" pitchFamily="34" charset="0"/>
        </a:defRPr>
      </a:lvl7pPr>
      <a:lvl8pPr marL="1371600" algn="l" rtl="0" fontAlgn="base">
        <a:spcBef>
          <a:spcPct val="0"/>
        </a:spcBef>
        <a:spcAft>
          <a:spcPct val="0"/>
        </a:spcAft>
        <a:defRPr sz="4400">
          <a:solidFill>
            <a:schemeClr val="tx2"/>
          </a:solidFill>
          <a:latin typeface="Century Gothic" pitchFamily="34" charset="0"/>
        </a:defRPr>
      </a:lvl8pPr>
      <a:lvl9pPr marL="1828800" algn="l" rtl="0" fontAlgn="base">
        <a:spcBef>
          <a:spcPct val="0"/>
        </a:spcBef>
        <a:spcAft>
          <a:spcPct val="0"/>
        </a:spcAft>
        <a:defRPr sz="44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etymonline.com/index.php?search=abominabl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altLang="en-US" smtClean="0"/>
              <a:t>Christianity</a:t>
            </a:r>
          </a:p>
        </p:txBody>
      </p:sp>
      <p:sp>
        <p:nvSpPr>
          <p:cNvPr id="5123" name="Rectangle 3"/>
          <p:cNvSpPr>
            <a:spLocks noGrp="1" noChangeArrowheads="1"/>
          </p:cNvSpPr>
          <p:nvPr>
            <p:ph type="subTitle" idx="1"/>
          </p:nvPr>
        </p:nvSpPr>
        <p:spPr/>
        <p:txBody>
          <a:bodyPr/>
          <a:lstStyle/>
          <a:p>
            <a:pPr eaLnBrk="1" hangingPunct="1"/>
            <a:r>
              <a:rPr lang="en-US" altLang="en-US" smtClean="0"/>
              <a:t>NOT FOR EVERYONE (2)</a:t>
            </a:r>
          </a:p>
        </p:txBody>
      </p:sp>
      <p:sp>
        <p:nvSpPr>
          <p:cNvPr id="5124" name="Text Box 4"/>
          <p:cNvSpPr txBox="1">
            <a:spLocks noChangeArrowheads="1"/>
          </p:cNvSpPr>
          <p:nvPr/>
        </p:nvSpPr>
        <p:spPr bwMode="auto">
          <a:xfrm>
            <a:off x="838200" y="4343400"/>
            <a:ext cx="7924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400"/>
              <a:t>"But the cowardly, unbelieving, abominable, murderers, sexually immoral, sorcerers, idolaters, and all liars shall have their part in the lake which burns with fire and brimstone, which is the second death"</a:t>
            </a:r>
          </a:p>
          <a:p>
            <a:pPr algn="ctr">
              <a:spcBef>
                <a:spcPct val="50000"/>
              </a:spcBef>
            </a:pPr>
            <a:r>
              <a:rPr lang="en-US" altLang="en-US" sz="2400"/>
              <a:t>(Revelation 21:8)</a:t>
            </a:r>
          </a:p>
        </p:txBody>
      </p:sp>
      <p:sp>
        <p:nvSpPr>
          <p:cNvPr id="5125" name="Text Box 5"/>
          <p:cNvSpPr txBox="1">
            <a:spLocks noChangeArrowheads="1"/>
          </p:cNvSpPr>
          <p:nvPr/>
        </p:nvSpPr>
        <p:spPr bwMode="auto">
          <a:xfrm>
            <a:off x="2514600" y="6553200"/>
            <a:ext cx="464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sz="1200" i="1"/>
              <a:t>all verses NKJV unless otherwise noted</a:t>
            </a: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4000" b="1" dirty="0" smtClean="0"/>
              <a:t>sin takes man </a:t>
            </a:r>
            <a:r>
              <a:rPr lang="en-US" altLang="en-US" sz="4000" b="1" dirty="0" smtClean="0">
                <a:solidFill>
                  <a:srgbClr val="FFFF00"/>
                </a:solidFill>
              </a:rPr>
              <a:t>away</a:t>
            </a:r>
            <a:r>
              <a:rPr lang="en-US" altLang="en-US" sz="4000" b="1" dirty="0" smtClean="0"/>
              <a:t> from his </a:t>
            </a:r>
            <a:br>
              <a:rPr lang="en-US" altLang="en-US" sz="4000" b="1" dirty="0" smtClean="0"/>
            </a:br>
            <a:r>
              <a:rPr lang="en-US" altLang="en-US" sz="4000" b="1" dirty="0" smtClean="0">
                <a:solidFill>
                  <a:srgbClr val="FFFF00"/>
                </a:solidFill>
              </a:rPr>
              <a:t>HOME</a:t>
            </a:r>
          </a:p>
        </p:txBody>
      </p:sp>
      <p:sp>
        <p:nvSpPr>
          <p:cNvPr id="22531" name="Rectangle 3"/>
          <p:cNvSpPr>
            <a:spLocks noGrp="1" noChangeArrowheads="1"/>
          </p:cNvSpPr>
          <p:nvPr>
            <p:ph type="body" idx="1"/>
          </p:nvPr>
        </p:nvSpPr>
        <p:spPr>
          <a:xfrm>
            <a:off x="457200" y="2362200"/>
            <a:ext cx="7848600" cy="3810000"/>
          </a:xfrm>
          <a:solidFill>
            <a:schemeClr val="bg1"/>
          </a:solidFill>
          <a:ln>
            <a:solidFill>
              <a:schemeClr val="tx1"/>
            </a:solidFill>
            <a:miter lim="800000"/>
            <a:headEnd/>
            <a:tailEnd/>
          </a:ln>
        </p:spPr>
        <p:txBody>
          <a:bodyPr>
            <a:normAutofit lnSpcReduction="10000"/>
          </a:bodyPr>
          <a:lstStyle/>
          <a:p>
            <a:pPr marL="0" indent="0" eaLnBrk="1" hangingPunct="1">
              <a:lnSpc>
                <a:spcPct val="90000"/>
              </a:lnSpc>
              <a:buNone/>
            </a:pPr>
            <a:r>
              <a:rPr lang="en-US" altLang="en-US" sz="3600" dirty="0"/>
              <a:t>15  "Then he went and joined himself to a citizen of that country, and he sent him into his fields to feed swine.</a:t>
            </a:r>
          </a:p>
          <a:p>
            <a:pPr marL="0" indent="0" eaLnBrk="1" hangingPunct="1">
              <a:lnSpc>
                <a:spcPct val="90000"/>
              </a:lnSpc>
              <a:buNone/>
            </a:pPr>
            <a:r>
              <a:rPr lang="en-US" altLang="en-US" sz="3600" dirty="0"/>
              <a:t>16  "And he would gladly have filled his stomach with the pods that the swine ate, and no one gave him anything</a:t>
            </a:r>
            <a:r>
              <a:rPr lang="en-US" altLang="en-US" sz="3600" dirty="0" smtClean="0"/>
              <a:t>.</a:t>
            </a:r>
            <a:endParaRPr lang="en-US" altLang="en-US" sz="3600" dirty="0"/>
          </a:p>
        </p:txBody>
      </p:sp>
      <p:sp>
        <p:nvSpPr>
          <p:cNvPr id="2" name="TextBox 1"/>
          <p:cNvSpPr txBox="1"/>
          <p:nvPr/>
        </p:nvSpPr>
        <p:spPr>
          <a:xfrm>
            <a:off x="7086600" y="6400800"/>
            <a:ext cx="1281120" cy="461665"/>
          </a:xfrm>
          <a:prstGeom prst="rect">
            <a:avLst/>
          </a:prstGeom>
          <a:noFill/>
        </p:spPr>
        <p:txBody>
          <a:bodyPr wrap="none" rtlCol="0">
            <a:spAutoFit/>
          </a:bodyPr>
          <a:lstStyle/>
          <a:p>
            <a:r>
              <a:rPr lang="en-US" sz="2400" dirty="0" smtClean="0"/>
              <a:t>Luke 15</a:t>
            </a:r>
            <a:endParaRPr lang="en-US" sz="2400" dirty="0"/>
          </a:p>
        </p:txBody>
      </p:sp>
    </p:spTree>
    <p:extLst>
      <p:ext uri="{BB962C8B-B14F-4D97-AF65-F5344CB8AC3E}">
        <p14:creationId xmlns:p14="http://schemas.microsoft.com/office/powerpoint/2010/main" val="363658661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4000" b="1" dirty="0" smtClean="0"/>
              <a:t>sin takes man </a:t>
            </a:r>
            <a:r>
              <a:rPr lang="en-US" altLang="en-US" sz="4000" b="1" dirty="0" smtClean="0">
                <a:solidFill>
                  <a:srgbClr val="FFFF00"/>
                </a:solidFill>
              </a:rPr>
              <a:t>away</a:t>
            </a:r>
            <a:r>
              <a:rPr lang="en-US" altLang="en-US" sz="4000" b="1" dirty="0" smtClean="0"/>
              <a:t> from </a:t>
            </a:r>
            <a:r>
              <a:rPr lang="en-US" altLang="en-US" sz="4000" b="1" dirty="0" smtClean="0">
                <a:solidFill>
                  <a:srgbClr val="FFFF00"/>
                </a:solidFill>
              </a:rPr>
              <a:t>HIMSELF</a:t>
            </a:r>
          </a:p>
        </p:txBody>
      </p:sp>
      <p:sp>
        <p:nvSpPr>
          <p:cNvPr id="22531" name="Rectangle 3"/>
          <p:cNvSpPr>
            <a:spLocks noGrp="1" noChangeArrowheads="1"/>
          </p:cNvSpPr>
          <p:nvPr>
            <p:ph type="body" idx="1"/>
          </p:nvPr>
        </p:nvSpPr>
        <p:spPr>
          <a:xfrm>
            <a:off x="457200" y="3048000"/>
            <a:ext cx="7848600" cy="2743200"/>
          </a:xfrm>
          <a:solidFill>
            <a:schemeClr val="bg1"/>
          </a:solidFill>
          <a:ln>
            <a:solidFill>
              <a:schemeClr val="tx1"/>
            </a:solidFill>
            <a:miter lim="800000"/>
            <a:headEnd/>
            <a:tailEnd/>
          </a:ln>
        </p:spPr>
        <p:txBody>
          <a:bodyPr>
            <a:normAutofit/>
          </a:bodyPr>
          <a:lstStyle/>
          <a:p>
            <a:pPr marL="0" indent="0" eaLnBrk="1" hangingPunct="1">
              <a:lnSpc>
                <a:spcPct val="90000"/>
              </a:lnSpc>
              <a:buNone/>
            </a:pPr>
            <a:r>
              <a:rPr lang="en-US" altLang="en-US" sz="3600" dirty="0" smtClean="0"/>
              <a:t>17  </a:t>
            </a:r>
            <a:r>
              <a:rPr lang="en-US" altLang="en-US" sz="3600" dirty="0"/>
              <a:t>"But when he came to himself, he said, ‘How many of my father’s hired servants have bread enough and to spare, and I perish with hunger</a:t>
            </a:r>
            <a:r>
              <a:rPr lang="en-US" altLang="en-US" sz="3600" dirty="0" smtClean="0"/>
              <a:t>!</a:t>
            </a:r>
            <a:endParaRPr lang="en-US" altLang="en-US" sz="3600" dirty="0"/>
          </a:p>
        </p:txBody>
      </p:sp>
      <p:sp>
        <p:nvSpPr>
          <p:cNvPr id="4" name="TextBox 3"/>
          <p:cNvSpPr txBox="1"/>
          <p:nvPr/>
        </p:nvSpPr>
        <p:spPr>
          <a:xfrm>
            <a:off x="7086600" y="6400800"/>
            <a:ext cx="1281120" cy="461665"/>
          </a:xfrm>
          <a:prstGeom prst="rect">
            <a:avLst/>
          </a:prstGeom>
          <a:noFill/>
        </p:spPr>
        <p:txBody>
          <a:bodyPr wrap="none" rtlCol="0">
            <a:spAutoFit/>
          </a:bodyPr>
          <a:lstStyle/>
          <a:p>
            <a:r>
              <a:rPr lang="en-US" sz="2400" dirty="0" smtClean="0"/>
              <a:t>Luke 15</a:t>
            </a:r>
            <a:endParaRPr lang="en-US" sz="2400" dirty="0"/>
          </a:p>
        </p:txBody>
      </p:sp>
    </p:spTree>
    <p:extLst>
      <p:ext uri="{BB962C8B-B14F-4D97-AF65-F5344CB8AC3E}">
        <p14:creationId xmlns:p14="http://schemas.microsoft.com/office/powerpoint/2010/main" val="16487266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4000" b="1" dirty="0" smtClean="0"/>
              <a:t>sin takes man </a:t>
            </a:r>
            <a:r>
              <a:rPr lang="en-US" altLang="en-US" sz="4000" b="1" dirty="0" smtClean="0">
                <a:solidFill>
                  <a:srgbClr val="FFFF00"/>
                </a:solidFill>
              </a:rPr>
              <a:t>away</a:t>
            </a:r>
            <a:r>
              <a:rPr lang="en-US" altLang="en-US" sz="4000" b="1" dirty="0" smtClean="0"/>
              <a:t> from his </a:t>
            </a:r>
            <a:r>
              <a:rPr lang="en-US" altLang="en-US" sz="4000" b="1" dirty="0" smtClean="0">
                <a:solidFill>
                  <a:srgbClr val="FFFF00"/>
                </a:solidFill>
              </a:rPr>
              <a:t>FATHER</a:t>
            </a:r>
          </a:p>
        </p:txBody>
      </p:sp>
      <p:sp>
        <p:nvSpPr>
          <p:cNvPr id="22531" name="Rectangle 3"/>
          <p:cNvSpPr>
            <a:spLocks noGrp="1" noChangeArrowheads="1"/>
          </p:cNvSpPr>
          <p:nvPr>
            <p:ph type="body" idx="1"/>
          </p:nvPr>
        </p:nvSpPr>
        <p:spPr>
          <a:xfrm>
            <a:off x="457200" y="2895600"/>
            <a:ext cx="7848600" cy="2133600"/>
          </a:xfrm>
          <a:solidFill>
            <a:schemeClr val="bg1"/>
          </a:solidFill>
          <a:ln>
            <a:solidFill>
              <a:schemeClr val="tx1"/>
            </a:solidFill>
            <a:miter lim="800000"/>
            <a:headEnd/>
            <a:tailEnd/>
          </a:ln>
        </p:spPr>
        <p:txBody>
          <a:bodyPr>
            <a:normAutofit/>
          </a:bodyPr>
          <a:lstStyle/>
          <a:p>
            <a:pPr marL="0" indent="0" eaLnBrk="1" hangingPunct="1">
              <a:lnSpc>
                <a:spcPct val="90000"/>
              </a:lnSpc>
              <a:buNone/>
            </a:pPr>
            <a:r>
              <a:rPr lang="en-US" altLang="en-US" sz="3600" dirty="0"/>
              <a:t>18  ‘I will arise and go to my father, and will say to him, "Father, I have sinned against heaven and before you,</a:t>
            </a:r>
          </a:p>
        </p:txBody>
      </p:sp>
      <p:sp>
        <p:nvSpPr>
          <p:cNvPr id="4" name="TextBox 3"/>
          <p:cNvSpPr txBox="1"/>
          <p:nvPr/>
        </p:nvSpPr>
        <p:spPr>
          <a:xfrm>
            <a:off x="7086600" y="6400800"/>
            <a:ext cx="1281120" cy="461665"/>
          </a:xfrm>
          <a:prstGeom prst="rect">
            <a:avLst/>
          </a:prstGeom>
          <a:noFill/>
        </p:spPr>
        <p:txBody>
          <a:bodyPr wrap="none" rtlCol="0">
            <a:spAutoFit/>
          </a:bodyPr>
          <a:lstStyle/>
          <a:p>
            <a:r>
              <a:rPr lang="en-US" sz="2400" dirty="0" smtClean="0"/>
              <a:t>Luke 15</a:t>
            </a:r>
            <a:endParaRPr lang="en-US" sz="2400" dirty="0"/>
          </a:p>
        </p:txBody>
      </p:sp>
    </p:spTree>
    <p:extLst>
      <p:ext uri="{BB962C8B-B14F-4D97-AF65-F5344CB8AC3E}">
        <p14:creationId xmlns:p14="http://schemas.microsoft.com/office/powerpoint/2010/main" val="16487266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4000" b="1" dirty="0" smtClean="0"/>
              <a:t>sin takes man </a:t>
            </a:r>
            <a:r>
              <a:rPr lang="en-US" altLang="en-US" sz="4000" b="1" dirty="0" smtClean="0">
                <a:solidFill>
                  <a:srgbClr val="FFFF00"/>
                </a:solidFill>
              </a:rPr>
              <a:t>away</a:t>
            </a:r>
            <a:r>
              <a:rPr lang="en-US" altLang="en-US" sz="4000" b="1" dirty="0" smtClean="0"/>
              <a:t> from his </a:t>
            </a:r>
            <a:r>
              <a:rPr lang="en-US" altLang="en-US" sz="4000" b="1" dirty="0" smtClean="0">
                <a:solidFill>
                  <a:srgbClr val="FFFF00"/>
                </a:solidFill>
              </a:rPr>
              <a:t>INHERITANCE</a:t>
            </a:r>
          </a:p>
        </p:txBody>
      </p:sp>
      <p:sp>
        <p:nvSpPr>
          <p:cNvPr id="22531" name="Rectangle 3"/>
          <p:cNvSpPr>
            <a:spLocks noGrp="1" noChangeArrowheads="1"/>
          </p:cNvSpPr>
          <p:nvPr>
            <p:ph type="body" idx="1"/>
          </p:nvPr>
        </p:nvSpPr>
        <p:spPr>
          <a:xfrm>
            <a:off x="457200" y="2895600"/>
            <a:ext cx="7848600" cy="1676400"/>
          </a:xfrm>
          <a:solidFill>
            <a:schemeClr val="bg1"/>
          </a:solidFill>
          <a:ln>
            <a:solidFill>
              <a:schemeClr val="tx1"/>
            </a:solidFill>
            <a:miter lim="800000"/>
            <a:headEnd/>
            <a:tailEnd/>
          </a:ln>
        </p:spPr>
        <p:txBody>
          <a:bodyPr>
            <a:normAutofit/>
          </a:bodyPr>
          <a:lstStyle/>
          <a:p>
            <a:pPr marL="0" indent="0" eaLnBrk="1" hangingPunct="1">
              <a:lnSpc>
                <a:spcPct val="90000"/>
              </a:lnSpc>
              <a:buNone/>
            </a:pPr>
            <a:r>
              <a:rPr lang="en-US" altLang="en-US" sz="3600" dirty="0"/>
              <a:t>19  "and I am no longer worthy to be called your son. Make me like one of your hired servants."’</a:t>
            </a:r>
          </a:p>
        </p:txBody>
      </p:sp>
      <p:sp>
        <p:nvSpPr>
          <p:cNvPr id="4" name="TextBox 3"/>
          <p:cNvSpPr txBox="1"/>
          <p:nvPr/>
        </p:nvSpPr>
        <p:spPr>
          <a:xfrm>
            <a:off x="7086600" y="6400800"/>
            <a:ext cx="1281120" cy="461665"/>
          </a:xfrm>
          <a:prstGeom prst="rect">
            <a:avLst/>
          </a:prstGeom>
          <a:noFill/>
        </p:spPr>
        <p:txBody>
          <a:bodyPr wrap="none" rtlCol="0">
            <a:spAutoFit/>
          </a:bodyPr>
          <a:lstStyle/>
          <a:p>
            <a:r>
              <a:rPr lang="en-US" sz="2400" dirty="0" smtClean="0"/>
              <a:t>Luke 15</a:t>
            </a:r>
            <a:endParaRPr lang="en-US" sz="2400" dirty="0"/>
          </a:p>
        </p:txBody>
      </p:sp>
    </p:spTree>
    <p:extLst>
      <p:ext uri="{BB962C8B-B14F-4D97-AF65-F5344CB8AC3E}">
        <p14:creationId xmlns:p14="http://schemas.microsoft.com/office/powerpoint/2010/main" val="7154509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Sin is “abominable”</a:t>
            </a:r>
          </a:p>
        </p:txBody>
      </p:sp>
      <p:sp>
        <p:nvSpPr>
          <p:cNvPr id="22531" name="Rectangle 3"/>
          <p:cNvSpPr>
            <a:spLocks noGrp="1" noChangeArrowheads="1"/>
          </p:cNvSpPr>
          <p:nvPr>
            <p:ph type="body" idx="1"/>
          </p:nvPr>
        </p:nvSpPr>
        <p:spPr>
          <a:xfrm>
            <a:off x="457200" y="1447800"/>
            <a:ext cx="7848600" cy="4876800"/>
          </a:xfrm>
          <a:solidFill>
            <a:schemeClr val="bg1"/>
          </a:solidFill>
          <a:ln>
            <a:solidFill>
              <a:schemeClr val="tx1"/>
            </a:solidFill>
            <a:miter lim="800000"/>
            <a:headEnd/>
            <a:tailEnd/>
          </a:ln>
        </p:spPr>
        <p:txBody>
          <a:bodyPr/>
          <a:lstStyle/>
          <a:p>
            <a:pPr eaLnBrk="1" hangingPunct="1">
              <a:lnSpc>
                <a:spcPct val="90000"/>
              </a:lnSpc>
            </a:pPr>
            <a:r>
              <a:rPr lang="en-US" altLang="en-US" dirty="0" smtClean="0"/>
              <a:t>it is to be put </a:t>
            </a:r>
            <a:r>
              <a:rPr lang="en-US" altLang="en-US" dirty="0" smtClean="0">
                <a:solidFill>
                  <a:srgbClr val="FFFF00"/>
                </a:solidFill>
              </a:rPr>
              <a:t>away</a:t>
            </a:r>
            <a:r>
              <a:rPr lang="en-US" altLang="en-US" dirty="0" smtClean="0"/>
              <a:t> from man</a:t>
            </a:r>
          </a:p>
          <a:p>
            <a:pPr lvl="1" eaLnBrk="1" hangingPunct="1">
              <a:lnSpc>
                <a:spcPct val="90000"/>
              </a:lnSpc>
            </a:pPr>
            <a:r>
              <a:rPr lang="en-US" altLang="en-US" dirty="0" smtClean="0"/>
              <a:t>“He then would have had to suffer often since the foundation of the world; but now, once at the end of the ages, He has appeared to put away sin by the sacrifice of Himself” (Heb. 9:26)</a:t>
            </a:r>
          </a:p>
          <a:p>
            <a:pPr lvl="1" eaLnBrk="1" hangingPunct="1">
              <a:lnSpc>
                <a:spcPct val="90000"/>
              </a:lnSpc>
            </a:pPr>
            <a:r>
              <a:rPr lang="en-US" altLang="en-US" dirty="0" smtClean="0"/>
              <a:t>“In Him you were also circumcised with the circumcision made without hands, by putting off the body of the sins of the flesh, by the circumcision of Christ” (Col. 2:11)</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solidFill>
            <a:schemeClr val="bg1"/>
          </a:solidFill>
          <a:ln>
            <a:solidFill>
              <a:schemeClr val="tx1"/>
            </a:solidFill>
            <a:miter lim="800000"/>
            <a:headEnd/>
            <a:tailEnd/>
          </a:ln>
        </p:spPr>
        <p:txBody>
          <a:bodyPr/>
          <a:lstStyle/>
          <a:p>
            <a:pPr eaLnBrk="1" hangingPunct="1">
              <a:buFontTx/>
              <a:buNone/>
            </a:pPr>
            <a:r>
              <a:rPr lang="en-US" altLang="en-US" sz="2800" baseline="30000" smtClean="0"/>
              <a:t>16</a:t>
            </a:r>
            <a:r>
              <a:rPr lang="en-US" altLang="en-US" sz="2800" smtClean="0"/>
              <a:t>  These six things the LORD hates, Yes, seven are an </a:t>
            </a:r>
            <a:r>
              <a:rPr lang="en-US" altLang="en-US" sz="2800" u="sng" smtClean="0"/>
              <a:t>abomination</a:t>
            </a:r>
            <a:r>
              <a:rPr lang="en-US" altLang="en-US" sz="2800" smtClean="0"/>
              <a:t> to Him:</a:t>
            </a:r>
          </a:p>
          <a:p>
            <a:pPr eaLnBrk="1" hangingPunct="1">
              <a:buFontTx/>
              <a:buNone/>
            </a:pPr>
            <a:r>
              <a:rPr lang="en-US" altLang="en-US" sz="2800" baseline="30000" smtClean="0"/>
              <a:t>17</a:t>
            </a:r>
            <a:r>
              <a:rPr lang="en-US" altLang="en-US" sz="2800" smtClean="0"/>
              <a:t>  A proud look, A lying tongue, Hands that shed innocent blood,</a:t>
            </a:r>
          </a:p>
        </p:txBody>
      </p:sp>
      <p:sp>
        <p:nvSpPr>
          <p:cNvPr id="15363" name="Rectangle 2"/>
          <p:cNvSpPr>
            <a:spLocks noGrp="1" noChangeArrowheads="1"/>
          </p:cNvSpPr>
          <p:nvPr>
            <p:ph type="title"/>
          </p:nvPr>
        </p:nvSpPr>
        <p:spPr/>
        <p:txBody>
          <a:bodyPr/>
          <a:lstStyle/>
          <a:p>
            <a:pPr eaLnBrk="1" hangingPunct="1"/>
            <a:r>
              <a:rPr lang="en-US" altLang="en-US" smtClean="0"/>
              <a:t>Proverbs 6:16-19</a:t>
            </a:r>
          </a:p>
        </p:txBody>
      </p:sp>
      <p:pic>
        <p:nvPicPr>
          <p:cNvPr id="26628" name="Picture 4" descr="MPj0309259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6010275"/>
            <a:ext cx="12954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5" descr="foolishwom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572000"/>
            <a:ext cx="3048000" cy="2286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6" descr="911_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57800" y="5029200"/>
            <a:ext cx="75406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2"/>
          <p:cNvGrpSpPr>
            <a:grpSpLocks/>
          </p:cNvGrpSpPr>
          <p:nvPr/>
        </p:nvGrpSpPr>
        <p:grpSpPr bwMode="auto">
          <a:xfrm>
            <a:off x="6400800" y="4800600"/>
            <a:ext cx="2971800" cy="2362200"/>
            <a:chOff x="4032" y="3024"/>
            <a:chExt cx="1872" cy="1488"/>
          </a:xfrm>
        </p:grpSpPr>
        <p:sp>
          <p:nvSpPr>
            <p:cNvPr id="15372" name="AutoShape 8"/>
            <p:cNvSpPr>
              <a:spLocks noChangeArrowheads="1"/>
            </p:cNvSpPr>
            <p:nvPr/>
          </p:nvSpPr>
          <p:spPr bwMode="auto">
            <a:xfrm>
              <a:off x="4032" y="3024"/>
              <a:ext cx="1872" cy="1488"/>
            </a:xfrm>
            <a:prstGeom prst="cloudCallout">
              <a:avLst>
                <a:gd name="adj1" fmla="val -60417"/>
                <a:gd name="adj2" fmla="val -88509"/>
              </a:avLst>
            </a:prstGeom>
            <a:solidFill>
              <a:schemeClr val="accent1"/>
            </a:solidFill>
            <a:ln w="9525">
              <a:solidFill>
                <a:schemeClr val="tx1"/>
              </a:solidFill>
              <a:round/>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p>
          </p:txBody>
        </p:sp>
        <p:sp>
          <p:nvSpPr>
            <p:cNvPr id="15373" name="WordArt 7"/>
            <p:cNvSpPr>
              <a:spLocks noChangeArrowheads="1" noChangeShapeType="1" noTextEdit="1"/>
            </p:cNvSpPr>
            <p:nvPr/>
          </p:nvSpPr>
          <p:spPr bwMode="auto">
            <a:xfrm>
              <a:off x="4272" y="3600"/>
              <a:ext cx="1338" cy="408"/>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Abortion</a:t>
              </a:r>
            </a:p>
          </p:txBody>
        </p:sp>
      </p:grpSp>
      <p:grpSp>
        <p:nvGrpSpPr>
          <p:cNvPr id="3" name="Group 13"/>
          <p:cNvGrpSpPr>
            <a:grpSpLocks/>
          </p:cNvGrpSpPr>
          <p:nvPr/>
        </p:nvGrpSpPr>
        <p:grpSpPr bwMode="auto">
          <a:xfrm>
            <a:off x="2667000" y="3810000"/>
            <a:ext cx="2286000" cy="1143000"/>
            <a:chOff x="1680" y="2400"/>
            <a:chExt cx="1440" cy="720"/>
          </a:xfrm>
        </p:grpSpPr>
        <p:sp>
          <p:nvSpPr>
            <p:cNvPr id="15370" name="Line 9"/>
            <p:cNvSpPr>
              <a:spLocks noChangeShapeType="1"/>
            </p:cNvSpPr>
            <p:nvPr/>
          </p:nvSpPr>
          <p:spPr bwMode="auto">
            <a:xfrm>
              <a:off x="2352" y="2400"/>
              <a:ext cx="768" cy="72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5371" name="Line 10"/>
            <p:cNvSpPr>
              <a:spLocks noChangeShapeType="1"/>
            </p:cNvSpPr>
            <p:nvPr/>
          </p:nvSpPr>
          <p:spPr bwMode="auto">
            <a:xfrm flipH="1">
              <a:off x="1680" y="2400"/>
              <a:ext cx="672" cy="576"/>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26635" name="Line 11"/>
          <p:cNvSpPr>
            <a:spLocks noChangeShapeType="1"/>
          </p:cNvSpPr>
          <p:nvPr/>
        </p:nvSpPr>
        <p:spPr bwMode="auto">
          <a:xfrm>
            <a:off x="914400" y="3733800"/>
            <a:ext cx="54864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6635"/>
                                        </p:tgtEl>
                                        <p:attrNameLst>
                                          <p:attrName>style.visibility</p:attrName>
                                        </p:attrNameLst>
                                      </p:cBhvr>
                                      <p:to>
                                        <p:strVal val="visible"/>
                                      </p:to>
                                    </p:set>
                                    <p:animEffect transition="in" filter="wipe(left)">
                                      <p:cBhvr>
                                        <p:cTn id="15" dur="500"/>
                                        <p:tgtEl>
                                          <p:spTgt spid="26635"/>
                                        </p:tgtEl>
                                      </p:cBhvr>
                                    </p:animEffect>
                                  </p:childTnLst>
                                </p:cTn>
                              </p:par>
                            </p:childTnLst>
                          </p:cTn>
                        </p:par>
                        <p:par>
                          <p:cTn id="16" fill="hold" nodeType="afterGroup">
                            <p:stCondLst>
                              <p:cond delay="500"/>
                            </p:stCondLst>
                            <p:childTnLst>
                              <p:par>
                                <p:cTn id="17" presetID="22" presetClass="entr" presetSubtype="1"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up)">
                                      <p:cBhvr>
                                        <p:cTn id="19" dur="500"/>
                                        <p:tgtEl>
                                          <p:spTgt spid="2"/>
                                        </p:tgtEl>
                                      </p:cBhvr>
                                    </p:animEffect>
                                  </p:childTnLst>
                                </p:cTn>
                              </p:par>
                            </p:childTnLst>
                          </p:cTn>
                        </p:par>
                        <p:par>
                          <p:cTn id="20" fill="hold" nodeType="afterGroup">
                            <p:stCondLst>
                              <p:cond delay="1000"/>
                            </p:stCondLst>
                            <p:childTnLst>
                              <p:par>
                                <p:cTn id="21" presetID="22" presetClass="entr" presetSubtype="1"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par>
                          <p:cTn id="24" fill="hold" nodeType="afterGroup">
                            <p:stCondLst>
                              <p:cond delay="1500"/>
                            </p:stCondLst>
                            <p:childTnLst>
                              <p:par>
                                <p:cTn id="25" presetID="10" presetClass="entr" presetSubtype="0" fill="hold" nodeType="afterEffect">
                                  <p:stCondLst>
                                    <p:cond delay="0"/>
                                  </p:stCondLst>
                                  <p:childTnLst>
                                    <p:set>
                                      <p:cBhvr>
                                        <p:cTn id="26" dur="1" fill="hold">
                                          <p:stCondLst>
                                            <p:cond delay="0"/>
                                          </p:stCondLst>
                                        </p:cTn>
                                        <p:tgtEl>
                                          <p:spTgt spid="26630"/>
                                        </p:tgtEl>
                                        <p:attrNameLst>
                                          <p:attrName>style.visibility</p:attrName>
                                        </p:attrNameLst>
                                      </p:cBhvr>
                                      <p:to>
                                        <p:strVal val="visible"/>
                                      </p:to>
                                    </p:set>
                                    <p:animEffect transition="in" filter="fade">
                                      <p:cBhvr>
                                        <p:cTn id="27" dur="2000"/>
                                        <p:tgtEl>
                                          <p:spTgt spid="26630"/>
                                        </p:tgtEl>
                                      </p:cBhvr>
                                    </p:animEffect>
                                  </p:childTnLst>
                                </p:cTn>
                              </p:par>
                              <p:par>
                                <p:cTn id="28" presetID="10" presetClass="entr" presetSubtype="0" fill="hold" nodeType="withEffect">
                                  <p:stCondLst>
                                    <p:cond delay="0"/>
                                  </p:stCondLst>
                                  <p:childTnLst>
                                    <p:set>
                                      <p:cBhvr>
                                        <p:cTn id="29" dur="1" fill="hold">
                                          <p:stCondLst>
                                            <p:cond delay="0"/>
                                          </p:stCondLst>
                                        </p:cTn>
                                        <p:tgtEl>
                                          <p:spTgt spid="26628"/>
                                        </p:tgtEl>
                                        <p:attrNameLst>
                                          <p:attrName>style.visibility</p:attrName>
                                        </p:attrNameLst>
                                      </p:cBhvr>
                                      <p:to>
                                        <p:strVal val="visible"/>
                                      </p:to>
                                    </p:set>
                                    <p:animEffect transition="in" filter="fade">
                                      <p:cBhvr>
                                        <p:cTn id="30" dur="2000"/>
                                        <p:tgtEl>
                                          <p:spTgt spid="26628"/>
                                        </p:tgtEl>
                                      </p:cBhvr>
                                    </p:animEffect>
                                  </p:childTnLst>
                                </p:cTn>
                              </p:par>
                              <p:par>
                                <p:cTn id="31" presetID="10" presetClass="entr" presetSubtype="0" fill="hold" nodeType="withEffect">
                                  <p:stCondLst>
                                    <p:cond delay="0"/>
                                  </p:stCondLst>
                                  <p:childTnLst>
                                    <p:set>
                                      <p:cBhvr>
                                        <p:cTn id="32" dur="1" fill="hold">
                                          <p:stCondLst>
                                            <p:cond delay="0"/>
                                          </p:stCondLst>
                                        </p:cTn>
                                        <p:tgtEl>
                                          <p:spTgt spid="26629"/>
                                        </p:tgtEl>
                                        <p:attrNameLst>
                                          <p:attrName>style.visibility</p:attrName>
                                        </p:attrNameLst>
                                      </p:cBhvr>
                                      <p:to>
                                        <p:strVal val="visible"/>
                                      </p:to>
                                    </p:set>
                                    <p:animEffect transition="in" filter="fade">
                                      <p:cBhvr>
                                        <p:cTn id="33" dur="2000"/>
                                        <p:tgtEl>
                                          <p:spTgt spid="26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altLang="en-US" smtClean="0"/>
              <a:t>Proverbs 6:16-19</a:t>
            </a:r>
          </a:p>
        </p:txBody>
      </p:sp>
      <p:sp>
        <p:nvSpPr>
          <p:cNvPr id="24579" name="Rectangle 3"/>
          <p:cNvSpPr>
            <a:spLocks noGrp="1" noChangeArrowheads="1"/>
          </p:cNvSpPr>
          <p:nvPr>
            <p:ph type="body" idx="1"/>
          </p:nvPr>
        </p:nvSpPr>
        <p:spPr>
          <a:solidFill>
            <a:schemeClr val="bg1"/>
          </a:solidFill>
          <a:ln>
            <a:solidFill>
              <a:schemeClr val="tx1"/>
            </a:solidFill>
            <a:miter lim="800000"/>
            <a:headEnd/>
            <a:tailEnd/>
          </a:ln>
        </p:spPr>
        <p:txBody>
          <a:bodyPr/>
          <a:lstStyle/>
          <a:p>
            <a:pPr eaLnBrk="1" hangingPunct="1">
              <a:buFontTx/>
              <a:buNone/>
            </a:pPr>
            <a:r>
              <a:rPr lang="en-US" altLang="en-US" sz="2800" baseline="30000" smtClean="0"/>
              <a:t>16</a:t>
            </a:r>
            <a:r>
              <a:rPr lang="en-US" altLang="en-US" sz="2800" smtClean="0"/>
              <a:t>  These six things the LORD hates, Yes, seven are an </a:t>
            </a:r>
            <a:r>
              <a:rPr lang="en-US" altLang="en-US" sz="2800" u="sng" smtClean="0"/>
              <a:t>abomination</a:t>
            </a:r>
            <a:r>
              <a:rPr lang="en-US" altLang="en-US" sz="2800" smtClean="0"/>
              <a:t> to Him:</a:t>
            </a:r>
          </a:p>
          <a:p>
            <a:pPr eaLnBrk="1" hangingPunct="1">
              <a:buFontTx/>
              <a:buNone/>
            </a:pPr>
            <a:r>
              <a:rPr lang="en-US" altLang="en-US" sz="2800" baseline="30000" smtClean="0"/>
              <a:t>17</a:t>
            </a:r>
            <a:r>
              <a:rPr lang="en-US" altLang="en-US" sz="2800" smtClean="0"/>
              <a:t>  A proud look, A lying tongue, Hands that shed innocent blood,</a:t>
            </a:r>
          </a:p>
          <a:p>
            <a:pPr eaLnBrk="1" hangingPunct="1">
              <a:buFontTx/>
              <a:buNone/>
            </a:pPr>
            <a:r>
              <a:rPr lang="en-US" altLang="en-US" sz="2800" baseline="30000" smtClean="0"/>
              <a:t>18</a:t>
            </a:r>
            <a:r>
              <a:rPr lang="en-US" altLang="en-US" sz="2800" smtClean="0"/>
              <a:t>  A heart that devises wicked plans, Feet that are swift in running to evil,</a:t>
            </a:r>
          </a:p>
          <a:p>
            <a:pPr eaLnBrk="1" hangingPunct="1">
              <a:buFontTx/>
              <a:buNone/>
            </a:pPr>
            <a:r>
              <a:rPr lang="en-US" altLang="en-US" sz="2800" baseline="30000" smtClean="0"/>
              <a:t>19</a:t>
            </a:r>
            <a:r>
              <a:rPr lang="en-US" altLang="en-US" sz="2800" smtClean="0"/>
              <a:t>  A false witness who speaks lies, And one who sows discord among brethren.</a:t>
            </a:r>
          </a:p>
        </p:txBody>
      </p:sp>
      <p:sp>
        <p:nvSpPr>
          <p:cNvPr id="2" name="Right Arrow 1"/>
          <p:cNvSpPr/>
          <p:nvPr/>
        </p:nvSpPr>
        <p:spPr>
          <a:xfrm flipH="1">
            <a:off x="7315200" y="3657600"/>
            <a:ext cx="1295400" cy="715107"/>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81835268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sz="8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no Pro Smbd Caption" pitchFamily="18" charset="0"/>
              </a:rPr>
              <a:t>Mark 7:21, 22</a:t>
            </a:r>
          </a:p>
        </p:txBody>
      </p:sp>
      <p:sp>
        <p:nvSpPr>
          <p:cNvPr id="3076" name="Text Box 4"/>
          <p:cNvSpPr txBox="1">
            <a:spLocks noChangeArrowheads="1"/>
          </p:cNvSpPr>
          <p:nvPr/>
        </p:nvSpPr>
        <p:spPr bwMode="auto">
          <a:xfrm>
            <a:off x="685800" y="1905000"/>
            <a:ext cx="80772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600" baseline="30000" dirty="0" smtClean="0">
                <a:solidFill>
                  <a:srgbClr val="FFFFFF"/>
                </a:solidFill>
              </a:rPr>
              <a:t>21</a:t>
            </a:r>
            <a:r>
              <a:rPr lang="en-US" altLang="en-US" sz="3600" dirty="0" smtClean="0">
                <a:solidFill>
                  <a:srgbClr val="FFFFFF"/>
                </a:solidFill>
              </a:rPr>
              <a:t>  "For from within, out of the heart of men, proceed evil thoughts, adulteries, fornications, murders,</a:t>
            </a:r>
          </a:p>
          <a:p>
            <a:r>
              <a:rPr lang="en-US" altLang="en-US" sz="3600" baseline="30000" dirty="0" smtClean="0">
                <a:solidFill>
                  <a:srgbClr val="FFFFFF"/>
                </a:solidFill>
              </a:rPr>
              <a:t>22</a:t>
            </a:r>
            <a:r>
              <a:rPr lang="en-US" altLang="en-US" sz="3600" dirty="0" smtClean="0">
                <a:solidFill>
                  <a:srgbClr val="FFFFFF"/>
                </a:solidFill>
              </a:rPr>
              <a:t>  "thefts, covetousness, wickedness, deceit, lewdness, an evil eye, blasphemy, pride, foolishness. (</a:t>
            </a:r>
            <a:r>
              <a:rPr lang="en-US" altLang="en-US" sz="3600" dirty="0" err="1" smtClean="0">
                <a:solidFill>
                  <a:srgbClr val="FFFFFF"/>
                </a:solidFill>
              </a:rPr>
              <a:t>NKJV</a:t>
            </a:r>
            <a:r>
              <a:rPr lang="en-US" altLang="en-US" sz="3600" dirty="0" smtClean="0">
                <a:solidFill>
                  <a:srgbClr val="FFFFFF"/>
                </a:solidFill>
              </a:rPr>
              <a:t>)  </a:t>
            </a:r>
          </a:p>
        </p:txBody>
      </p:sp>
    </p:spTree>
    <p:extLst>
      <p:ext uri="{BB962C8B-B14F-4D97-AF65-F5344CB8AC3E}">
        <p14:creationId xmlns:p14="http://schemas.microsoft.com/office/powerpoint/2010/main" val="4194371345"/>
      </p:ext>
    </p:extLst>
  </p:cSld>
  <p:clrMapOvr>
    <a:masterClrMapping/>
  </p:clrMapOvr>
  <p:transition>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1828800" y="419100"/>
            <a:ext cx="5334000" cy="8763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n-US" sz="4000" b="1" kern="1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a:rPr>
              <a:t>John 2:24, 25</a:t>
            </a:r>
          </a:p>
        </p:txBody>
      </p:sp>
      <p:sp>
        <p:nvSpPr>
          <p:cNvPr id="2053" name="Text Box 5"/>
          <p:cNvSpPr txBox="1">
            <a:spLocks noChangeArrowheads="1"/>
          </p:cNvSpPr>
          <p:nvPr/>
        </p:nvSpPr>
        <p:spPr bwMode="auto">
          <a:xfrm>
            <a:off x="609600" y="1752600"/>
            <a:ext cx="7848600" cy="4154984"/>
          </a:xfrm>
          <a:prstGeom prst="rect">
            <a:avLst/>
          </a:prstGeom>
          <a:ln w="76200"/>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en-US" sz="4400" i="1" baseline="30000" dirty="0">
                <a:solidFill>
                  <a:srgbClr val="000000"/>
                </a:solidFill>
              </a:rPr>
              <a:t>24</a:t>
            </a:r>
            <a:r>
              <a:rPr lang="en-US" altLang="en-US" sz="4400" i="1" dirty="0">
                <a:solidFill>
                  <a:srgbClr val="000000"/>
                </a:solidFill>
              </a:rPr>
              <a:t>  But Jesus did not commit Himself to them, because He knew all men,</a:t>
            </a:r>
          </a:p>
          <a:p>
            <a:r>
              <a:rPr lang="en-US" altLang="en-US" sz="4400" i="1" baseline="30000" dirty="0">
                <a:solidFill>
                  <a:srgbClr val="000000"/>
                </a:solidFill>
              </a:rPr>
              <a:t>25 </a:t>
            </a:r>
            <a:r>
              <a:rPr lang="en-US" altLang="en-US" sz="4400" i="1" dirty="0">
                <a:solidFill>
                  <a:srgbClr val="000000"/>
                </a:solidFill>
              </a:rPr>
              <a:t> and had no need that anyone should testify of man, for He knew what was in man</a:t>
            </a:r>
            <a:r>
              <a:rPr lang="en-US" altLang="en-US" sz="4400" i="1" dirty="0" smtClean="0">
                <a:solidFill>
                  <a:srgbClr val="000000"/>
                </a:solidFill>
              </a:rPr>
              <a:t>.</a:t>
            </a:r>
            <a:endParaRPr lang="en-US" altLang="en-US" sz="4400" i="1" dirty="0">
              <a:solidFill>
                <a:srgbClr val="000000"/>
              </a:solidFill>
            </a:endParaRPr>
          </a:p>
        </p:txBody>
      </p:sp>
    </p:spTree>
    <p:extLst>
      <p:ext uri="{BB962C8B-B14F-4D97-AF65-F5344CB8AC3E}">
        <p14:creationId xmlns:p14="http://schemas.microsoft.com/office/powerpoint/2010/main" val="3966596640"/>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altLang="en-US" smtClean="0"/>
              <a:t>Christianity</a:t>
            </a:r>
          </a:p>
        </p:txBody>
      </p:sp>
      <p:sp>
        <p:nvSpPr>
          <p:cNvPr id="5123" name="Rectangle 3"/>
          <p:cNvSpPr>
            <a:spLocks noGrp="1" noChangeArrowheads="1"/>
          </p:cNvSpPr>
          <p:nvPr>
            <p:ph type="subTitle" idx="1"/>
          </p:nvPr>
        </p:nvSpPr>
        <p:spPr/>
        <p:txBody>
          <a:bodyPr/>
          <a:lstStyle/>
          <a:p>
            <a:pPr eaLnBrk="1" hangingPunct="1"/>
            <a:r>
              <a:rPr lang="en-US" altLang="en-US" dirty="0" smtClean="0"/>
              <a:t>NOT FOR EVERYONE</a:t>
            </a:r>
          </a:p>
        </p:txBody>
      </p:sp>
      <p:sp>
        <p:nvSpPr>
          <p:cNvPr id="5124" name="Text Box 4"/>
          <p:cNvSpPr txBox="1">
            <a:spLocks noChangeArrowheads="1"/>
          </p:cNvSpPr>
          <p:nvPr/>
        </p:nvSpPr>
        <p:spPr bwMode="auto">
          <a:xfrm>
            <a:off x="0" y="4769896"/>
            <a:ext cx="9144000" cy="461665"/>
          </a:xfrm>
          <a:prstGeom prst="rect">
            <a:avLst/>
          </a:prstGeom>
          <a:solidFill>
            <a:srgbClr val="7030A0"/>
          </a:solidFill>
          <a:ln/>
          <a:extLst/>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altLang="en-US" sz="2400" dirty="0" smtClean="0">
                <a:solidFill>
                  <a:srgbClr val="FFFFFF"/>
                </a:solidFill>
              </a:rPr>
              <a:t>Will You Give Your Heart To Jesus Christ Today?</a:t>
            </a:r>
            <a:endParaRPr lang="en-US" altLang="en-US" sz="2400" dirty="0">
              <a:solidFill>
                <a:srgbClr val="FFFFFF"/>
              </a:solidFill>
            </a:endParaRPr>
          </a:p>
        </p:txBody>
      </p:sp>
    </p:spTree>
    <p:extLst>
      <p:ext uri="{BB962C8B-B14F-4D97-AF65-F5344CB8AC3E}">
        <p14:creationId xmlns:p14="http://schemas.microsoft.com/office/powerpoint/2010/main" val="41781786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1750" fill="hold"/>
                                        <p:tgtEl>
                                          <p:spTgt spid="5124"/>
                                        </p:tgtEl>
                                        <p:attrNameLst>
                                          <p:attrName>ppt_x</p:attrName>
                                        </p:attrNameLst>
                                      </p:cBhvr>
                                      <p:tavLst>
                                        <p:tav tm="0">
                                          <p:val>
                                            <p:strVal val="#ppt_x"/>
                                          </p:val>
                                        </p:tav>
                                        <p:tav tm="100000">
                                          <p:val>
                                            <p:strVal val="#ppt_x"/>
                                          </p:val>
                                        </p:tav>
                                      </p:tavLst>
                                    </p:anim>
                                    <p:anim calcmode="lin" valueType="num">
                                      <p:cBhvr additive="base">
                                        <p:cTn id="8" dur="1750" fill="hold"/>
                                        <p:tgtEl>
                                          <p:spTgt spid="51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z="4000" dirty="0" smtClean="0"/>
              <a:t>1. Being A Christian is </a:t>
            </a:r>
            <a:r>
              <a:rPr lang="en-US" altLang="en-US" sz="4000" dirty="0" smtClean="0">
                <a:solidFill>
                  <a:srgbClr val="FFFF00"/>
                </a:solidFill>
              </a:rPr>
              <a:t>not</a:t>
            </a:r>
            <a:r>
              <a:rPr lang="en-US" altLang="en-US" sz="4000" dirty="0" smtClean="0"/>
              <a:t> for “</a:t>
            </a:r>
            <a:r>
              <a:rPr lang="en-US" altLang="en-US" sz="4000" dirty="0" smtClean="0">
                <a:solidFill>
                  <a:srgbClr val="FFFF00"/>
                </a:solidFill>
              </a:rPr>
              <a:t>Cowards</a:t>
            </a:r>
            <a:r>
              <a:rPr lang="en-US" altLang="en-US" sz="4000" dirty="0" smtClean="0"/>
              <a:t>”</a:t>
            </a:r>
          </a:p>
        </p:txBody>
      </p:sp>
      <p:sp>
        <p:nvSpPr>
          <p:cNvPr id="10243" name="Rectangle 3"/>
          <p:cNvSpPr>
            <a:spLocks noGrp="1" noChangeArrowheads="1"/>
          </p:cNvSpPr>
          <p:nvPr>
            <p:ph type="body" idx="1"/>
          </p:nvPr>
        </p:nvSpPr>
        <p:spPr/>
        <p:txBody>
          <a:bodyPr/>
          <a:lstStyle/>
          <a:p>
            <a:pPr eaLnBrk="1" hangingPunct="1"/>
            <a:r>
              <a:rPr lang="en-US" altLang="en-US" dirty="0" smtClean="0"/>
              <a:t>(Strong’s, 1169) first mentioned in list</a:t>
            </a:r>
          </a:p>
          <a:p>
            <a:pPr lvl="1" eaLnBrk="1" hangingPunct="1"/>
            <a:r>
              <a:rPr lang="en-US" altLang="en-US" dirty="0" smtClean="0"/>
              <a:t>timid, fearful</a:t>
            </a:r>
          </a:p>
          <a:p>
            <a:pPr lvl="1" eaLnBrk="1" hangingPunct="1"/>
            <a:r>
              <a:rPr lang="en-US" altLang="en-US" dirty="0" smtClean="0"/>
              <a:t>“But He said to them, ‘Why are you so fearful &lt;1169&gt;? How is it that you have no faith?’” (Mk. 4:40)</a:t>
            </a:r>
          </a:p>
          <a:p>
            <a:pPr lvl="1" eaLnBrk="1" hangingPunct="1"/>
            <a:r>
              <a:rPr lang="en-US" altLang="en-US" dirty="0" smtClean="0"/>
              <a:t>“Uphold me according to Your word, that I may live; and do </a:t>
            </a:r>
            <a:br>
              <a:rPr lang="en-US" altLang="en-US" dirty="0" smtClean="0"/>
            </a:br>
            <a:r>
              <a:rPr lang="en-US" altLang="en-US" dirty="0" smtClean="0"/>
              <a:t>not let me be ashamed of my hope” (</a:t>
            </a:r>
            <a:r>
              <a:rPr lang="en-US" altLang="en-US" u="sng" dirty="0" smtClean="0"/>
              <a:t>Ps. 119:116</a:t>
            </a:r>
            <a:r>
              <a:rPr lang="en-US" altLang="en-US" dirty="0" smtClean="0"/>
              <a:t>)</a:t>
            </a:r>
          </a:p>
          <a:p>
            <a:pPr lvl="1" eaLnBrk="1" hangingPunct="1"/>
            <a:endParaRPr lang="en-US" altLang="en-US" dirty="0" smtClean="0"/>
          </a:p>
        </p:txBody>
      </p:sp>
      <p:pic>
        <p:nvPicPr>
          <p:cNvPr id="6150" name="Picture 6" descr="C:\Users\Steven\AppData\Local\Microsoft\Windows\Temporary Internet Files\Content.IE5\XJOPTHOC\MC9001114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04206" y="4554416"/>
            <a:ext cx="2951517" cy="22684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Cowardice Condemned</a:t>
            </a:r>
          </a:p>
        </p:txBody>
      </p:sp>
      <p:sp>
        <p:nvSpPr>
          <p:cNvPr id="12291" name="Rectangle 3"/>
          <p:cNvSpPr>
            <a:spLocks noGrp="1" noChangeArrowheads="1"/>
          </p:cNvSpPr>
          <p:nvPr>
            <p:ph type="body" idx="1"/>
          </p:nvPr>
        </p:nvSpPr>
        <p:spPr>
          <a:xfrm>
            <a:off x="228600" y="1447800"/>
            <a:ext cx="6858000" cy="5355312"/>
          </a:xfrm>
        </p:spPr>
        <p:txBody>
          <a:bodyPr wrap="square">
            <a:spAutoFit/>
          </a:bodyPr>
          <a:lstStyle/>
          <a:p>
            <a:pPr eaLnBrk="1" hangingPunct="1">
              <a:lnSpc>
                <a:spcPct val="80000"/>
              </a:lnSpc>
            </a:pPr>
            <a:r>
              <a:rPr lang="en-US" altLang="en-US" sz="3000" dirty="0" smtClean="0"/>
              <a:t> Mark 8:38, “Whosoever therefore shall be ashamed of me and of my words in this adulterous and sinful generation; of him also shall the Son of man be ashamed, when he cometh in the glory of his Father with the holy angels” (</a:t>
            </a:r>
            <a:r>
              <a:rPr lang="en-US" altLang="en-US" sz="3000" dirty="0" err="1" smtClean="0"/>
              <a:t>KJV</a:t>
            </a:r>
            <a:r>
              <a:rPr lang="en-US" altLang="en-US" sz="3000" dirty="0" smtClean="0"/>
              <a:t>)</a:t>
            </a:r>
          </a:p>
          <a:p>
            <a:pPr eaLnBrk="1" hangingPunct="1">
              <a:lnSpc>
                <a:spcPct val="80000"/>
              </a:lnSpc>
            </a:pPr>
            <a:r>
              <a:rPr lang="en-US" altLang="en-US" sz="3000" dirty="0" smtClean="0"/>
              <a:t>2 Timothy 1:8, “Therefore do not be ashamed of the testimony of our Lord, nor of me His prisoner, but share with me in the </a:t>
            </a:r>
            <a:r>
              <a:rPr lang="en-US" altLang="en-US" sz="3000" dirty="0" smtClean="0"/>
              <a:t>sufferings </a:t>
            </a:r>
            <a:r>
              <a:rPr lang="en-US" altLang="en-US" sz="3000" dirty="0" smtClean="0"/>
              <a:t>for the gospel according to the power of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4000" dirty="0" smtClean="0"/>
              <a:t>2. Being a Christian is </a:t>
            </a:r>
            <a:r>
              <a:rPr lang="en-US" altLang="en-US" sz="4000" dirty="0" smtClean="0">
                <a:solidFill>
                  <a:srgbClr val="FFFF00"/>
                </a:solidFill>
              </a:rPr>
              <a:t>not</a:t>
            </a:r>
            <a:r>
              <a:rPr lang="en-US" altLang="en-US" sz="4000" dirty="0" smtClean="0"/>
              <a:t> for “</a:t>
            </a:r>
            <a:r>
              <a:rPr lang="en-US" altLang="en-US" sz="4000" dirty="0" smtClean="0">
                <a:solidFill>
                  <a:srgbClr val="FFFF00"/>
                </a:solidFill>
              </a:rPr>
              <a:t>Unbelievers</a:t>
            </a:r>
            <a:r>
              <a:rPr lang="en-US" altLang="en-US" sz="4000" dirty="0" smtClean="0"/>
              <a:t>”</a:t>
            </a:r>
          </a:p>
        </p:txBody>
      </p:sp>
      <p:sp>
        <p:nvSpPr>
          <p:cNvPr id="8195" name="Rectangle 3"/>
          <p:cNvSpPr>
            <a:spLocks noGrp="1" noChangeArrowheads="1"/>
          </p:cNvSpPr>
          <p:nvPr>
            <p:ph type="body" idx="1"/>
          </p:nvPr>
        </p:nvSpPr>
        <p:spPr/>
        <p:txBody>
          <a:bodyPr/>
          <a:lstStyle/>
          <a:p>
            <a:pPr eaLnBrk="1" hangingPunct="1"/>
            <a:r>
              <a:rPr lang="en-US" altLang="en-US" smtClean="0"/>
              <a:t>“But without faith it is impossible to please Him, for he who comes to God must believe that He is, and that He is a rewarder of those who diligently seek Him” (Heb. 11:6)</a:t>
            </a:r>
          </a:p>
        </p:txBody>
      </p:sp>
    </p:spTree>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John 1:12</a:t>
            </a:r>
          </a:p>
        </p:txBody>
      </p:sp>
      <p:sp>
        <p:nvSpPr>
          <p:cNvPr id="15363" name="Rectangle 3"/>
          <p:cNvSpPr>
            <a:spLocks noGrp="1" noChangeArrowheads="1"/>
          </p:cNvSpPr>
          <p:nvPr>
            <p:ph type="body" idx="1"/>
          </p:nvPr>
        </p:nvSpPr>
        <p:spPr>
          <a:xfrm>
            <a:off x="304800" y="1447800"/>
            <a:ext cx="8610600" cy="5105400"/>
          </a:xfrm>
          <a:solidFill>
            <a:schemeClr val="bg1"/>
          </a:solidFill>
          <a:ln w="19050">
            <a:solidFill>
              <a:schemeClr val="tx1"/>
            </a:solidFill>
            <a:miter lim="800000"/>
            <a:headEnd/>
            <a:tailEnd/>
          </a:ln>
        </p:spPr>
        <p:txBody>
          <a:bodyPr/>
          <a:lstStyle/>
          <a:p>
            <a:pPr eaLnBrk="1" hangingPunct="1">
              <a:lnSpc>
                <a:spcPct val="90000"/>
              </a:lnSpc>
              <a:buFont typeface="Wingdings" panose="05000000000000000000" pitchFamily="2" charset="2"/>
              <a:buChar char="Ø"/>
            </a:pPr>
            <a:r>
              <a:rPr lang="en-US" altLang="en-US" dirty="0" smtClean="0"/>
              <a:t>“But as many as </a:t>
            </a:r>
            <a:r>
              <a:rPr lang="en-US" altLang="en-US" b="1" dirty="0" smtClean="0">
                <a:solidFill>
                  <a:srgbClr val="FFFF00"/>
                </a:solidFill>
              </a:rPr>
              <a:t>received</a:t>
            </a:r>
            <a:r>
              <a:rPr lang="en-US" altLang="en-US" dirty="0" smtClean="0">
                <a:solidFill>
                  <a:srgbClr val="FFFF00"/>
                </a:solidFill>
              </a:rPr>
              <a:t> </a:t>
            </a:r>
            <a:r>
              <a:rPr lang="en-US" altLang="en-US" dirty="0" smtClean="0"/>
              <a:t>Him, to them He gave the right to become children of God, to those who </a:t>
            </a:r>
            <a:r>
              <a:rPr lang="en-US" altLang="en-US" b="1" dirty="0" smtClean="0">
                <a:solidFill>
                  <a:srgbClr val="FFFF00"/>
                </a:solidFill>
              </a:rPr>
              <a:t>believe</a:t>
            </a:r>
            <a:r>
              <a:rPr lang="en-US" altLang="en-US" dirty="0" smtClean="0">
                <a:solidFill>
                  <a:srgbClr val="FFFF00"/>
                </a:solidFill>
              </a:rPr>
              <a:t> </a:t>
            </a:r>
            <a:r>
              <a:rPr lang="en-US" altLang="en-US" dirty="0" smtClean="0"/>
              <a:t>in His name.”</a:t>
            </a:r>
          </a:p>
          <a:p>
            <a:pPr lvl="1" eaLnBrk="1" hangingPunct="1">
              <a:lnSpc>
                <a:spcPct val="90000"/>
              </a:lnSpc>
            </a:pPr>
            <a:r>
              <a:rPr lang="en-US" altLang="en-US" dirty="0" smtClean="0"/>
              <a:t>those who receive are those who believe</a:t>
            </a:r>
          </a:p>
          <a:p>
            <a:pPr lvl="1" eaLnBrk="1" hangingPunct="1">
              <a:lnSpc>
                <a:spcPct val="90000"/>
              </a:lnSpc>
            </a:pPr>
            <a:r>
              <a:rPr lang="en-US" altLang="en-US" dirty="0" smtClean="0"/>
              <a:t>cannot receive without believing</a:t>
            </a:r>
          </a:p>
          <a:p>
            <a:pPr lvl="1" eaLnBrk="1" hangingPunct="1">
              <a:lnSpc>
                <a:spcPct val="90000"/>
              </a:lnSpc>
            </a:pPr>
            <a:r>
              <a:rPr lang="en-US" altLang="en-US" dirty="0" smtClean="0"/>
              <a:t>only the one who “receives” can exercise his right to become a child of God</a:t>
            </a:r>
          </a:p>
          <a:p>
            <a:pPr lvl="2" eaLnBrk="1" hangingPunct="1">
              <a:lnSpc>
                <a:spcPct val="90000"/>
              </a:lnSpc>
            </a:pPr>
            <a:r>
              <a:rPr lang="en-US" altLang="en-US" sz="2600" dirty="0" smtClean="0">
                <a:solidFill>
                  <a:srgbClr val="FFFF00"/>
                </a:solidFill>
              </a:rPr>
              <a:t>implies not all believers have exercised their right to become children of God </a:t>
            </a:r>
            <a:br>
              <a:rPr lang="en-US" altLang="en-US" sz="2600" dirty="0" smtClean="0">
                <a:solidFill>
                  <a:srgbClr val="FFFF00"/>
                </a:solidFill>
              </a:rPr>
            </a:br>
            <a:r>
              <a:rPr lang="en-US" altLang="en-US" sz="2600" dirty="0" smtClean="0">
                <a:solidFill>
                  <a:srgbClr val="FFFF00"/>
                </a:solidFill>
              </a:rPr>
              <a:t>(Jn. 12:42, 43)</a:t>
            </a:r>
          </a:p>
          <a:p>
            <a:pPr lvl="2" eaLnBrk="1" hangingPunct="1">
              <a:lnSpc>
                <a:spcPct val="90000"/>
              </a:lnSpc>
            </a:pPr>
            <a:r>
              <a:rPr lang="en-US" altLang="en-US" sz="2600" dirty="0" smtClean="0">
                <a:solidFill>
                  <a:srgbClr val="FFFF00"/>
                </a:solidFill>
              </a:rPr>
              <a:t>believers exercise their right to become children of God WHEN they are baptized</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8" name="Freeform 14"/>
          <p:cNvSpPr>
            <a:spLocks/>
          </p:cNvSpPr>
          <p:nvPr/>
        </p:nvSpPr>
        <p:spPr bwMode="auto">
          <a:xfrm>
            <a:off x="838200" y="4191000"/>
            <a:ext cx="2057400" cy="762000"/>
          </a:xfrm>
          <a:custGeom>
            <a:avLst/>
            <a:gdLst>
              <a:gd name="T0" fmla="*/ 0 w 1296"/>
              <a:gd name="T1" fmla="*/ 0 h 480"/>
              <a:gd name="T2" fmla="*/ 2057400 w 1296"/>
              <a:gd name="T3" fmla="*/ 0 h 480"/>
              <a:gd name="T4" fmla="*/ 2057400 w 1296"/>
              <a:gd name="T5" fmla="*/ 381000 h 480"/>
              <a:gd name="T6" fmla="*/ 914400 w 1296"/>
              <a:gd name="T7" fmla="*/ 381000 h 480"/>
              <a:gd name="T8" fmla="*/ 914400 w 1296"/>
              <a:gd name="T9" fmla="*/ 762000 h 480"/>
              <a:gd name="T10" fmla="*/ 0 w 1296"/>
              <a:gd name="T11" fmla="*/ 762000 h 480"/>
              <a:gd name="T12" fmla="*/ 0 w 1296"/>
              <a:gd name="T13" fmla="*/ 0 h 480"/>
              <a:gd name="T14" fmla="*/ 0 60000 65536"/>
              <a:gd name="T15" fmla="*/ 0 60000 65536"/>
              <a:gd name="T16" fmla="*/ 0 60000 65536"/>
              <a:gd name="T17" fmla="*/ 0 60000 65536"/>
              <a:gd name="T18" fmla="*/ 0 60000 65536"/>
              <a:gd name="T19" fmla="*/ 0 60000 65536"/>
              <a:gd name="T20" fmla="*/ 0 60000 65536"/>
              <a:gd name="T21" fmla="*/ 0 w 1296"/>
              <a:gd name="T22" fmla="*/ 0 h 480"/>
              <a:gd name="T23" fmla="*/ 1296 w 1296"/>
              <a:gd name="T24" fmla="*/ 480 h 4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6" h="480">
                <a:moveTo>
                  <a:pt x="0" y="0"/>
                </a:moveTo>
                <a:lnTo>
                  <a:pt x="1296" y="0"/>
                </a:lnTo>
                <a:lnTo>
                  <a:pt x="1296" y="240"/>
                </a:lnTo>
                <a:lnTo>
                  <a:pt x="576" y="240"/>
                </a:lnTo>
                <a:lnTo>
                  <a:pt x="576" y="480"/>
                </a:lnTo>
                <a:lnTo>
                  <a:pt x="0" y="480"/>
                </a:lnTo>
                <a:lnTo>
                  <a:pt x="0" y="0"/>
                </a:lnTo>
                <a:close/>
              </a:path>
            </a:pathLst>
          </a:custGeom>
          <a:solidFill>
            <a:schemeClr val="accent1"/>
          </a:solidFill>
          <a:ln w="9525">
            <a:solidFill>
              <a:schemeClr val="tx1"/>
            </a:solidFill>
            <a:round/>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6396" name="Rectangle 12"/>
          <p:cNvSpPr>
            <a:spLocks noChangeArrowheads="1"/>
          </p:cNvSpPr>
          <p:nvPr/>
        </p:nvSpPr>
        <p:spPr bwMode="auto">
          <a:xfrm>
            <a:off x="3886200" y="2286000"/>
            <a:ext cx="2209800" cy="381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6395" name="Freeform 11"/>
          <p:cNvSpPr>
            <a:spLocks/>
          </p:cNvSpPr>
          <p:nvPr/>
        </p:nvSpPr>
        <p:spPr bwMode="auto">
          <a:xfrm>
            <a:off x="3810000" y="3012830"/>
            <a:ext cx="3276600" cy="1219200"/>
          </a:xfrm>
          <a:custGeom>
            <a:avLst/>
            <a:gdLst>
              <a:gd name="T0" fmla="*/ 2209800 w 2064"/>
              <a:gd name="T1" fmla="*/ 0 h 768"/>
              <a:gd name="T2" fmla="*/ 3276600 w 2064"/>
              <a:gd name="T3" fmla="*/ 0 h 768"/>
              <a:gd name="T4" fmla="*/ 3276600 w 2064"/>
              <a:gd name="T5" fmla="*/ 1219200 h 768"/>
              <a:gd name="T6" fmla="*/ 0 w 2064"/>
              <a:gd name="T7" fmla="*/ 1219200 h 768"/>
              <a:gd name="T8" fmla="*/ 0 w 2064"/>
              <a:gd name="T9" fmla="*/ 381000 h 768"/>
              <a:gd name="T10" fmla="*/ 2209800 w 2064"/>
              <a:gd name="T11" fmla="*/ 381000 h 768"/>
              <a:gd name="T12" fmla="*/ 2209800 w 2064"/>
              <a:gd name="T13" fmla="*/ 0 h 768"/>
              <a:gd name="T14" fmla="*/ 0 60000 65536"/>
              <a:gd name="T15" fmla="*/ 0 60000 65536"/>
              <a:gd name="T16" fmla="*/ 0 60000 65536"/>
              <a:gd name="T17" fmla="*/ 0 60000 65536"/>
              <a:gd name="T18" fmla="*/ 0 60000 65536"/>
              <a:gd name="T19" fmla="*/ 0 60000 65536"/>
              <a:gd name="T20" fmla="*/ 0 60000 65536"/>
              <a:gd name="T21" fmla="*/ 0 w 2064"/>
              <a:gd name="T22" fmla="*/ 0 h 768"/>
              <a:gd name="T23" fmla="*/ 2064 w 2064"/>
              <a:gd name="T24" fmla="*/ 768 h 7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64" h="768">
                <a:moveTo>
                  <a:pt x="1392" y="0"/>
                </a:moveTo>
                <a:lnTo>
                  <a:pt x="2064" y="0"/>
                </a:lnTo>
                <a:lnTo>
                  <a:pt x="2064" y="768"/>
                </a:lnTo>
                <a:lnTo>
                  <a:pt x="0" y="768"/>
                </a:lnTo>
                <a:lnTo>
                  <a:pt x="0" y="240"/>
                </a:lnTo>
                <a:lnTo>
                  <a:pt x="1392" y="240"/>
                </a:lnTo>
                <a:lnTo>
                  <a:pt x="1392" y="0"/>
                </a:lnTo>
                <a:close/>
              </a:path>
            </a:pathLst>
          </a:custGeom>
          <a:solidFill>
            <a:schemeClr val="hlink"/>
          </a:solidFill>
          <a:ln w="9525">
            <a:solidFill>
              <a:schemeClr val="tx1"/>
            </a:solidFill>
            <a:round/>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0245" name="Rectangle 2"/>
          <p:cNvSpPr>
            <a:spLocks noGrp="1" noChangeArrowheads="1"/>
          </p:cNvSpPr>
          <p:nvPr>
            <p:ph type="title"/>
          </p:nvPr>
        </p:nvSpPr>
        <p:spPr/>
        <p:txBody>
          <a:bodyPr/>
          <a:lstStyle/>
          <a:p>
            <a:pPr eaLnBrk="1" hangingPunct="1"/>
            <a:r>
              <a:rPr lang="en-US" altLang="en-US" sz="4000" smtClean="0"/>
              <a:t>John 1:12  &amp; Galatians 3:26, 27</a:t>
            </a:r>
          </a:p>
        </p:txBody>
      </p:sp>
      <p:sp>
        <p:nvSpPr>
          <p:cNvPr id="10246" name="Rectangle 4"/>
          <p:cNvSpPr>
            <a:spLocks noGrp="1" noChangeArrowheads="1"/>
          </p:cNvSpPr>
          <p:nvPr>
            <p:ph type="body" sz="half" idx="1"/>
          </p:nvPr>
        </p:nvSpPr>
        <p:spPr/>
        <p:txBody>
          <a:bodyPr/>
          <a:lstStyle/>
          <a:p>
            <a:pPr eaLnBrk="1" hangingPunct="1">
              <a:lnSpc>
                <a:spcPct val="90000"/>
              </a:lnSpc>
            </a:pPr>
            <a:r>
              <a:rPr lang="en-US" altLang="en-US" dirty="0" smtClean="0"/>
              <a:t>JOHN 1:12</a:t>
            </a:r>
            <a:br>
              <a:rPr lang="en-US" altLang="en-US" dirty="0" smtClean="0"/>
            </a:br>
            <a:r>
              <a:rPr lang="en-US" altLang="en-US" dirty="0" smtClean="0"/>
              <a:t>“But as many as received Him, to them He gave the right to become children of God, to those who believe in His name.”</a:t>
            </a:r>
          </a:p>
        </p:txBody>
      </p:sp>
      <p:sp>
        <p:nvSpPr>
          <p:cNvPr id="10247" name="Rectangle 5"/>
          <p:cNvSpPr>
            <a:spLocks noGrp="1" noChangeArrowheads="1"/>
          </p:cNvSpPr>
          <p:nvPr>
            <p:ph type="body" sz="half" idx="2"/>
          </p:nvPr>
        </p:nvSpPr>
        <p:spPr>
          <a:xfrm>
            <a:off x="3505200" y="1447800"/>
            <a:ext cx="3581400" cy="4678363"/>
          </a:xfrm>
        </p:spPr>
        <p:txBody>
          <a:bodyPr/>
          <a:lstStyle/>
          <a:p>
            <a:pPr eaLnBrk="1" hangingPunct="1">
              <a:lnSpc>
                <a:spcPct val="90000"/>
              </a:lnSpc>
            </a:pPr>
            <a:r>
              <a:rPr lang="en-US" altLang="en-US" smtClean="0"/>
              <a:t>Galatians 3:26, 27</a:t>
            </a:r>
            <a:br>
              <a:rPr lang="en-US" altLang="en-US" smtClean="0"/>
            </a:br>
            <a:r>
              <a:rPr lang="en-US" altLang="en-US" smtClean="0"/>
              <a:t>“For you are all sons of God through faith in Christ Jesus. For as many of you as were baptized into Christ have put on Christ.”</a:t>
            </a:r>
          </a:p>
        </p:txBody>
      </p:sp>
      <p:sp>
        <p:nvSpPr>
          <p:cNvPr id="16390" name="WordArt 6"/>
          <p:cNvSpPr>
            <a:spLocks noChangeArrowheads="1" noChangeShapeType="1" noTextEdit="1"/>
          </p:cNvSpPr>
          <p:nvPr/>
        </p:nvSpPr>
        <p:spPr bwMode="auto">
          <a:xfrm>
            <a:off x="609600" y="6210300"/>
            <a:ext cx="282892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THE RIGHT</a:t>
            </a:r>
          </a:p>
        </p:txBody>
      </p:sp>
      <p:sp>
        <p:nvSpPr>
          <p:cNvPr id="16391" name="WordArt 7"/>
          <p:cNvSpPr>
            <a:spLocks noChangeArrowheads="1" noChangeShapeType="1" noTextEdit="1"/>
          </p:cNvSpPr>
          <p:nvPr/>
        </p:nvSpPr>
        <p:spPr bwMode="auto">
          <a:xfrm>
            <a:off x="4038600" y="6210300"/>
            <a:ext cx="292417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chemeClr val="hlink"/>
                </a:solidFill>
                <a:latin typeface="Arial Black"/>
              </a:rPr>
              <a:t>EXERCISED</a:t>
            </a:r>
          </a:p>
        </p:txBody>
      </p:sp>
      <p:sp>
        <p:nvSpPr>
          <p:cNvPr id="16393" name="Line 9"/>
          <p:cNvSpPr>
            <a:spLocks noChangeShapeType="1"/>
          </p:cNvSpPr>
          <p:nvPr/>
        </p:nvSpPr>
        <p:spPr bwMode="auto">
          <a:xfrm flipV="1">
            <a:off x="1828800" y="5715000"/>
            <a:ext cx="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4" name="Line 10"/>
          <p:cNvSpPr>
            <a:spLocks noChangeShapeType="1"/>
          </p:cNvSpPr>
          <p:nvPr/>
        </p:nvSpPr>
        <p:spPr bwMode="auto">
          <a:xfrm flipV="1">
            <a:off x="5334000" y="5181600"/>
            <a:ext cx="0" cy="914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9" name="Line 15"/>
          <p:cNvSpPr>
            <a:spLocks noChangeShapeType="1"/>
          </p:cNvSpPr>
          <p:nvPr/>
        </p:nvSpPr>
        <p:spPr bwMode="auto">
          <a:xfrm flipV="1">
            <a:off x="2590800" y="2819400"/>
            <a:ext cx="1143000" cy="1219200"/>
          </a:xfrm>
          <a:prstGeom prst="line">
            <a:avLst/>
          </a:prstGeom>
          <a:noFill/>
          <a:ln w="762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98"/>
                                        </p:tgtEl>
                                        <p:attrNameLst>
                                          <p:attrName>style.visibility</p:attrName>
                                        </p:attrNameLst>
                                      </p:cBhvr>
                                      <p:to>
                                        <p:strVal val="visible"/>
                                      </p:to>
                                    </p:set>
                                    <p:animEffect transition="in" filter="fade">
                                      <p:cBhvr>
                                        <p:cTn id="7" dur="2000"/>
                                        <p:tgtEl>
                                          <p:spTgt spid="16398"/>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6396"/>
                                        </p:tgtEl>
                                        <p:attrNameLst>
                                          <p:attrName>style.visibility</p:attrName>
                                        </p:attrNameLst>
                                      </p:cBhvr>
                                      <p:to>
                                        <p:strVal val="visible"/>
                                      </p:to>
                                    </p:set>
                                    <p:animEffect transition="in" filter="fade">
                                      <p:cBhvr>
                                        <p:cTn id="11" dur="2000"/>
                                        <p:tgtEl>
                                          <p:spTgt spid="16396"/>
                                        </p:tgtEl>
                                      </p:cBhvr>
                                    </p:animEffect>
                                  </p:childTnLst>
                                </p:cTn>
                              </p:par>
                            </p:childTnLst>
                          </p:cTn>
                        </p:par>
                        <p:par>
                          <p:cTn id="12" fill="hold" nodeType="afterGroup">
                            <p:stCondLst>
                              <p:cond delay="4000"/>
                            </p:stCondLst>
                            <p:childTnLst>
                              <p:par>
                                <p:cTn id="13" presetID="16" presetClass="entr" presetSubtype="42" fill="hold" grpId="0" nodeType="afterEffect">
                                  <p:stCondLst>
                                    <p:cond delay="0"/>
                                  </p:stCondLst>
                                  <p:childTnLst>
                                    <p:set>
                                      <p:cBhvr>
                                        <p:cTn id="14" dur="1" fill="hold">
                                          <p:stCondLst>
                                            <p:cond delay="0"/>
                                          </p:stCondLst>
                                        </p:cTn>
                                        <p:tgtEl>
                                          <p:spTgt spid="16399"/>
                                        </p:tgtEl>
                                        <p:attrNameLst>
                                          <p:attrName>style.visibility</p:attrName>
                                        </p:attrNameLst>
                                      </p:cBhvr>
                                      <p:to>
                                        <p:strVal val="visible"/>
                                      </p:to>
                                    </p:set>
                                    <p:animEffect transition="in" filter="barn(outHorizontal)">
                                      <p:cBhvr>
                                        <p:cTn id="15" dur="1000"/>
                                        <p:tgtEl>
                                          <p:spTgt spid="1639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6390"/>
                                        </p:tgtEl>
                                        <p:attrNameLst>
                                          <p:attrName>style.visibility</p:attrName>
                                        </p:attrNameLst>
                                      </p:cBhvr>
                                      <p:to>
                                        <p:strVal val="visible"/>
                                      </p:to>
                                    </p:set>
                                    <p:animEffect transition="in" filter="wipe(down)">
                                      <p:cBhvr>
                                        <p:cTn id="20" dur="500"/>
                                        <p:tgtEl>
                                          <p:spTgt spid="16390"/>
                                        </p:tgtEl>
                                      </p:cBhvr>
                                    </p:animEffect>
                                  </p:childTnLst>
                                </p:cTn>
                              </p:par>
                            </p:childTnLst>
                          </p:cTn>
                        </p:par>
                        <p:par>
                          <p:cTn id="21" fill="hold" nodeType="afterGroup">
                            <p:stCondLst>
                              <p:cond delay="500"/>
                            </p:stCondLst>
                            <p:childTnLst>
                              <p:par>
                                <p:cTn id="22" presetID="22" presetClass="entr" presetSubtype="4" fill="hold" grpId="0" nodeType="afterEffect">
                                  <p:stCondLst>
                                    <p:cond delay="0"/>
                                  </p:stCondLst>
                                  <p:childTnLst>
                                    <p:set>
                                      <p:cBhvr>
                                        <p:cTn id="23" dur="1" fill="hold">
                                          <p:stCondLst>
                                            <p:cond delay="0"/>
                                          </p:stCondLst>
                                        </p:cTn>
                                        <p:tgtEl>
                                          <p:spTgt spid="16393"/>
                                        </p:tgtEl>
                                        <p:attrNameLst>
                                          <p:attrName>style.visibility</p:attrName>
                                        </p:attrNameLst>
                                      </p:cBhvr>
                                      <p:to>
                                        <p:strVal val="visible"/>
                                      </p:to>
                                    </p:set>
                                    <p:animEffect transition="in" filter="wipe(down)">
                                      <p:cBhvr>
                                        <p:cTn id="24" dur="500"/>
                                        <p:tgtEl>
                                          <p:spTgt spid="1639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6391"/>
                                        </p:tgtEl>
                                        <p:attrNameLst>
                                          <p:attrName>style.visibility</p:attrName>
                                        </p:attrNameLst>
                                      </p:cBhvr>
                                      <p:to>
                                        <p:strVal val="visible"/>
                                      </p:to>
                                    </p:set>
                                    <p:animEffect transition="in" filter="wipe(down)">
                                      <p:cBhvr>
                                        <p:cTn id="29" dur="500"/>
                                        <p:tgtEl>
                                          <p:spTgt spid="16391"/>
                                        </p:tgtEl>
                                      </p:cBhvr>
                                    </p:animEffect>
                                  </p:childTnLst>
                                </p:cTn>
                              </p:par>
                            </p:childTnLst>
                          </p:cTn>
                        </p:par>
                        <p:par>
                          <p:cTn id="30" fill="hold" nodeType="afterGroup">
                            <p:stCondLst>
                              <p:cond delay="500"/>
                            </p:stCondLst>
                            <p:childTnLst>
                              <p:par>
                                <p:cTn id="31" presetID="22" presetClass="entr" presetSubtype="4" fill="hold" grpId="0" nodeType="afterEffect">
                                  <p:stCondLst>
                                    <p:cond delay="0"/>
                                  </p:stCondLst>
                                  <p:childTnLst>
                                    <p:set>
                                      <p:cBhvr>
                                        <p:cTn id="32" dur="1" fill="hold">
                                          <p:stCondLst>
                                            <p:cond delay="0"/>
                                          </p:stCondLst>
                                        </p:cTn>
                                        <p:tgtEl>
                                          <p:spTgt spid="16394"/>
                                        </p:tgtEl>
                                        <p:attrNameLst>
                                          <p:attrName>style.visibility</p:attrName>
                                        </p:attrNameLst>
                                      </p:cBhvr>
                                      <p:to>
                                        <p:strVal val="visible"/>
                                      </p:to>
                                    </p:set>
                                    <p:animEffect transition="in" filter="wipe(down)">
                                      <p:cBhvr>
                                        <p:cTn id="33" dur="500"/>
                                        <p:tgtEl>
                                          <p:spTgt spid="16394"/>
                                        </p:tgtEl>
                                      </p:cBhvr>
                                    </p:animEffect>
                                  </p:childTnLst>
                                </p:cTn>
                              </p:par>
                            </p:childTnLst>
                          </p:cTn>
                        </p:par>
                        <p:par>
                          <p:cTn id="34" fill="hold" nodeType="afterGroup">
                            <p:stCondLst>
                              <p:cond delay="1000"/>
                            </p:stCondLst>
                            <p:childTnLst>
                              <p:par>
                                <p:cTn id="35" presetID="9" presetClass="entr" presetSubtype="0" fill="hold" grpId="0" nodeType="afterEffect">
                                  <p:stCondLst>
                                    <p:cond delay="0"/>
                                  </p:stCondLst>
                                  <p:childTnLst>
                                    <p:set>
                                      <p:cBhvr>
                                        <p:cTn id="36" dur="1" fill="hold">
                                          <p:stCondLst>
                                            <p:cond delay="0"/>
                                          </p:stCondLst>
                                        </p:cTn>
                                        <p:tgtEl>
                                          <p:spTgt spid="16395"/>
                                        </p:tgtEl>
                                        <p:attrNameLst>
                                          <p:attrName>style.visibility</p:attrName>
                                        </p:attrNameLst>
                                      </p:cBhvr>
                                      <p:to>
                                        <p:strVal val="visible"/>
                                      </p:to>
                                    </p:set>
                                    <p:animEffect transition="in" filter="dissolve">
                                      <p:cBhvr>
                                        <p:cTn id="37" dur="500"/>
                                        <p:tgtEl>
                                          <p:spTgt spid="16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8" grpId="0" animBg="1"/>
      <p:bldP spid="16396" grpId="0" animBg="1"/>
      <p:bldP spid="16395" grpId="0" animBg="1"/>
      <p:bldP spid="16390" grpId="0" animBg="1"/>
      <p:bldP spid="16391" grpId="0" animBg="1"/>
      <p:bldP spid="16393" grpId="0" animBg="1"/>
      <p:bldP spid="16394" grpId="0" animBg="1"/>
      <p:bldP spid="1639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9" name="Rectangle 17"/>
          <p:cNvSpPr>
            <a:spLocks noChangeArrowheads="1"/>
          </p:cNvSpPr>
          <p:nvPr/>
        </p:nvSpPr>
        <p:spPr bwMode="auto">
          <a:xfrm>
            <a:off x="3886200" y="5334000"/>
            <a:ext cx="2971800" cy="457200"/>
          </a:xfrm>
          <a:prstGeom prst="rect">
            <a:avLst/>
          </a:prstGeom>
          <a:solidFill>
            <a:schemeClr val="hlink"/>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a:solidFill>
                <a:schemeClr val="hlink"/>
              </a:solidFill>
            </a:endParaRPr>
          </a:p>
        </p:txBody>
      </p:sp>
      <p:sp>
        <p:nvSpPr>
          <p:cNvPr id="18447" name="Freeform 15"/>
          <p:cNvSpPr>
            <a:spLocks/>
          </p:cNvSpPr>
          <p:nvPr/>
        </p:nvSpPr>
        <p:spPr bwMode="auto">
          <a:xfrm>
            <a:off x="3886200" y="2286000"/>
            <a:ext cx="1600200" cy="381000"/>
          </a:xfrm>
          <a:custGeom>
            <a:avLst/>
            <a:gdLst>
              <a:gd name="T0" fmla="*/ 0 w 1008"/>
              <a:gd name="T1" fmla="*/ 0 h 240"/>
              <a:gd name="T2" fmla="*/ 1600200 w 1008"/>
              <a:gd name="T3" fmla="*/ 0 h 240"/>
              <a:gd name="T4" fmla="*/ 1600200 w 1008"/>
              <a:gd name="T5" fmla="*/ 381000 h 240"/>
              <a:gd name="T6" fmla="*/ 0 w 1008"/>
              <a:gd name="T7" fmla="*/ 381000 h 240"/>
              <a:gd name="T8" fmla="*/ 0 w 1008"/>
              <a:gd name="T9" fmla="*/ 0 h 240"/>
              <a:gd name="T10" fmla="*/ 0 60000 65536"/>
              <a:gd name="T11" fmla="*/ 0 60000 65536"/>
              <a:gd name="T12" fmla="*/ 0 60000 65536"/>
              <a:gd name="T13" fmla="*/ 0 60000 65536"/>
              <a:gd name="T14" fmla="*/ 0 60000 65536"/>
              <a:gd name="T15" fmla="*/ 0 w 1008"/>
              <a:gd name="T16" fmla="*/ 0 h 240"/>
              <a:gd name="T17" fmla="*/ 1008 w 1008"/>
              <a:gd name="T18" fmla="*/ 240 h 240"/>
            </a:gdLst>
            <a:ahLst/>
            <a:cxnLst>
              <a:cxn ang="T10">
                <a:pos x="T0" y="T1"/>
              </a:cxn>
              <a:cxn ang="T11">
                <a:pos x="T2" y="T3"/>
              </a:cxn>
              <a:cxn ang="T12">
                <a:pos x="T4" y="T5"/>
              </a:cxn>
              <a:cxn ang="T13">
                <a:pos x="T6" y="T7"/>
              </a:cxn>
              <a:cxn ang="T14">
                <a:pos x="T8" y="T9"/>
              </a:cxn>
            </a:cxnLst>
            <a:rect l="T15" t="T16" r="T17" b="T18"/>
            <a:pathLst>
              <a:path w="1008" h="240">
                <a:moveTo>
                  <a:pt x="0" y="0"/>
                </a:moveTo>
                <a:lnTo>
                  <a:pt x="1008" y="0"/>
                </a:lnTo>
                <a:lnTo>
                  <a:pt x="1008" y="240"/>
                </a:lnTo>
                <a:lnTo>
                  <a:pt x="0" y="240"/>
                </a:lnTo>
                <a:lnTo>
                  <a:pt x="0" y="0"/>
                </a:lnTo>
                <a:close/>
              </a:path>
            </a:pathLst>
          </a:custGeom>
          <a:solidFill>
            <a:schemeClr val="accent1"/>
          </a:solidFill>
          <a:ln w="9525">
            <a:solidFill>
              <a:schemeClr val="tx1"/>
            </a:solidFill>
            <a:round/>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8448" name="Freeform 16"/>
          <p:cNvSpPr>
            <a:spLocks/>
          </p:cNvSpPr>
          <p:nvPr/>
        </p:nvSpPr>
        <p:spPr bwMode="auto">
          <a:xfrm>
            <a:off x="3886200" y="4191000"/>
            <a:ext cx="3048000" cy="762000"/>
          </a:xfrm>
          <a:custGeom>
            <a:avLst/>
            <a:gdLst>
              <a:gd name="T0" fmla="*/ 838200 w 1920"/>
              <a:gd name="T1" fmla="*/ 0 h 480"/>
              <a:gd name="T2" fmla="*/ 3048000 w 1920"/>
              <a:gd name="T3" fmla="*/ 0 h 480"/>
              <a:gd name="T4" fmla="*/ 3048000 w 1920"/>
              <a:gd name="T5" fmla="*/ 381000 h 480"/>
              <a:gd name="T6" fmla="*/ 2057400 w 1920"/>
              <a:gd name="T7" fmla="*/ 381000 h 480"/>
              <a:gd name="T8" fmla="*/ 2057400 w 1920"/>
              <a:gd name="T9" fmla="*/ 762000 h 480"/>
              <a:gd name="T10" fmla="*/ 0 w 1920"/>
              <a:gd name="T11" fmla="*/ 762000 h 480"/>
              <a:gd name="T12" fmla="*/ 0 w 1920"/>
              <a:gd name="T13" fmla="*/ 0 h 480"/>
              <a:gd name="T14" fmla="*/ 838200 w 1920"/>
              <a:gd name="T15" fmla="*/ 0 h 480"/>
              <a:gd name="T16" fmla="*/ 0 60000 65536"/>
              <a:gd name="T17" fmla="*/ 0 60000 65536"/>
              <a:gd name="T18" fmla="*/ 0 60000 65536"/>
              <a:gd name="T19" fmla="*/ 0 60000 65536"/>
              <a:gd name="T20" fmla="*/ 0 60000 65536"/>
              <a:gd name="T21" fmla="*/ 0 60000 65536"/>
              <a:gd name="T22" fmla="*/ 0 60000 65536"/>
              <a:gd name="T23" fmla="*/ 0 60000 65536"/>
              <a:gd name="T24" fmla="*/ 0 w 1920"/>
              <a:gd name="T25" fmla="*/ 0 h 480"/>
              <a:gd name="T26" fmla="*/ 1920 w 1920"/>
              <a:gd name="T27" fmla="*/ 480 h 4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20" h="480">
                <a:moveTo>
                  <a:pt x="528" y="0"/>
                </a:moveTo>
                <a:lnTo>
                  <a:pt x="1920" y="0"/>
                </a:lnTo>
                <a:lnTo>
                  <a:pt x="1920" y="240"/>
                </a:lnTo>
                <a:lnTo>
                  <a:pt x="1296" y="240"/>
                </a:lnTo>
                <a:lnTo>
                  <a:pt x="1296" y="480"/>
                </a:lnTo>
                <a:lnTo>
                  <a:pt x="0" y="480"/>
                </a:lnTo>
                <a:lnTo>
                  <a:pt x="0" y="0"/>
                </a:lnTo>
                <a:lnTo>
                  <a:pt x="528" y="0"/>
                </a:lnTo>
                <a:close/>
              </a:path>
            </a:pathLst>
          </a:custGeom>
          <a:solidFill>
            <a:schemeClr val="accent1"/>
          </a:solidFill>
          <a:ln w="9525">
            <a:solidFill>
              <a:schemeClr val="tx1"/>
            </a:solidFill>
            <a:round/>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8446" name="Freeform 14"/>
          <p:cNvSpPr>
            <a:spLocks/>
          </p:cNvSpPr>
          <p:nvPr/>
        </p:nvSpPr>
        <p:spPr bwMode="auto">
          <a:xfrm>
            <a:off x="838200" y="4953000"/>
            <a:ext cx="2667000" cy="762000"/>
          </a:xfrm>
          <a:custGeom>
            <a:avLst/>
            <a:gdLst>
              <a:gd name="T0" fmla="*/ 838200 w 1680"/>
              <a:gd name="T1" fmla="*/ 0 h 480"/>
              <a:gd name="T2" fmla="*/ 2667000 w 1680"/>
              <a:gd name="T3" fmla="*/ 0 h 480"/>
              <a:gd name="T4" fmla="*/ 2667000 w 1680"/>
              <a:gd name="T5" fmla="*/ 381000 h 480"/>
              <a:gd name="T6" fmla="*/ 1981200 w 1680"/>
              <a:gd name="T7" fmla="*/ 381000 h 480"/>
              <a:gd name="T8" fmla="*/ 1981200 w 1680"/>
              <a:gd name="T9" fmla="*/ 762000 h 480"/>
              <a:gd name="T10" fmla="*/ 0 w 1680"/>
              <a:gd name="T11" fmla="*/ 762000 h 480"/>
              <a:gd name="T12" fmla="*/ 0 w 1680"/>
              <a:gd name="T13" fmla="*/ 381000 h 480"/>
              <a:gd name="T14" fmla="*/ 838200 w 1680"/>
              <a:gd name="T15" fmla="*/ 381000 h 480"/>
              <a:gd name="T16" fmla="*/ 838200 w 1680"/>
              <a:gd name="T17" fmla="*/ 0 h 4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80"/>
              <a:gd name="T28" fmla="*/ 0 h 480"/>
              <a:gd name="T29" fmla="*/ 1680 w 1680"/>
              <a:gd name="T30" fmla="*/ 480 h 4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80" h="480">
                <a:moveTo>
                  <a:pt x="528" y="0"/>
                </a:moveTo>
                <a:lnTo>
                  <a:pt x="1680" y="0"/>
                </a:lnTo>
                <a:lnTo>
                  <a:pt x="1680" y="240"/>
                </a:lnTo>
                <a:lnTo>
                  <a:pt x="1248" y="240"/>
                </a:lnTo>
                <a:lnTo>
                  <a:pt x="1248" y="480"/>
                </a:lnTo>
                <a:lnTo>
                  <a:pt x="0" y="480"/>
                </a:lnTo>
                <a:lnTo>
                  <a:pt x="0" y="240"/>
                </a:lnTo>
                <a:lnTo>
                  <a:pt x="528" y="240"/>
                </a:lnTo>
                <a:lnTo>
                  <a:pt x="528" y="0"/>
                </a:lnTo>
                <a:close/>
              </a:path>
            </a:pathLst>
          </a:custGeom>
          <a:solidFill>
            <a:schemeClr val="accent1"/>
          </a:solidFill>
          <a:ln w="9525">
            <a:solidFill>
              <a:schemeClr val="tx1"/>
            </a:solidFill>
            <a:round/>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1270" name="Rectangle 5"/>
          <p:cNvSpPr>
            <a:spLocks noGrp="1" noChangeArrowheads="1"/>
          </p:cNvSpPr>
          <p:nvPr>
            <p:ph type="title"/>
          </p:nvPr>
        </p:nvSpPr>
        <p:spPr/>
        <p:txBody>
          <a:bodyPr/>
          <a:lstStyle/>
          <a:p>
            <a:pPr eaLnBrk="1" hangingPunct="1"/>
            <a:r>
              <a:rPr lang="en-US" altLang="en-US" smtClean="0"/>
              <a:t>John 1:12  &amp; Acts 8:12</a:t>
            </a:r>
          </a:p>
        </p:txBody>
      </p:sp>
      <p:sp>
        <p:nvSpPr>
          <p:cNvPr id="11271" name="Rectangle 6"/>
          <p:cNvSpPr>
            <a:spLocks noGrp="1" noChangeArrowheads="1"/>
          </p:cNvSpPr>
          <p:nvPr>
            <p:ph type="body" sz="half" idx="1"/>
          </p:nvPr>
        </p:nvSpPr>
        <p:spPr/>
        <p:txBody>
          <a:bodyPr/>
          <a:lstStyle/>
          <a:p>
            <a:pPr eaLnBrk="1" hangingPunct="1">
              <a:lnSpc>
                <a:spcPct val="90000"/>
              </a:lnSpc>
            </a:pPr>
            <a:r>
              <a:rPr lang="en-US" altLang="en-US" smtClean="0"/>
              <a:t>JOHN 1:12</a:t>
            </a:r>
            <a:br>
              <a:rPr lang="en-US" altLang="en-US" smtClean="0"/>
            </a:br>
            <a:r>
              <a:rPr lang="en-US" altLang="en-US" smtClean="0"/>
              <a:t>“But as many as received Him, to them He gave the right to become children of God, to those who believe in His name.”</a:t>
            </a:r>
          </a:p>
        </p:txBody>
      </p:sp>
      <p:sp>
        <p:nvSpPr>
          <p:cNvPr id="11272" name="Rectangle 7"/>
          <p:cNvSpPr>
            <a:spLocks noGrp="1" noChangeArrowheads="1"/>
          </p:cNvSpPr>
          <p:nvPr>
            <p:ph type="body" sz="half" idx="2"/>
          </p:nvPr>
        </p:nvSpPr>
        <p:spPr>
          <a:xfrm>
            <a:off x="3505200" y="1447800"/>
            <a:ext cx="3581400" cy="4678363"/>
          </a:xfrm>
        </p:spPr>
        <p:txBody>
          <a:bodyPr/>
          <a:lstStyle/>
          <a:p>
            <a:pPr eaLnBrk="1" hangingPunct="1">
              <a:lnSpc>
                <a:spcPct val="90000"/>
              </a:lnSpc>
            </a:pPr>
            <a:r>
              <a:rPr lang="en-US" altLang="en-US" smtClean="0"/>
              <a:t>Acts 8:12</a:t>
            </a:r>
            <a:br>
              <a:rPr lang="en-US" altLang="en-US" smtClean="0"/>
            </a:br>
            <a:r>
              <a:rPr lang="en-US" altLang="en-US" smtClean="0"/>
              <a:t>“But when they believed Philip as he preached the things concerning the kingdom of God and the name of Jesus Christ, both men and women were baptized.”</a:t>
            </a:r>
          </a:p>
        </p:txBody>
      </p:sp>
      <p:sp>
        <p:nvSpPr>
          <p:cNvPr id="18440" name="WordArt 8"/>
          <p:cNvSpPr>
            <a:spLocks noChangeArrowheads="1" noChangeShapeType="1" noTextEdit="1"/>
          </p:cNvSpPr>
          <p:nvPr/>
        </p:nvSpPr>
        <p:spPr bwMode="auto">
          <a:xfrm>
            <a:off x="609600" y="6210300"/>
            <a:ext cx="282892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BELIEVE NAME</a:t>
            </a:r>
          </a:p>
        </p:txBody>
      </p:sp>
      <p:sp>
        <p:nvSpPr>
          <p:cNvPr id="18441" name="WordArt 9"/>
          <p:cNvSpPr>
            <a:spLocks noChangeArrowheads="1" noChangeShapeType="1" noTextEdit="1"/>
          </p:cNvSpPr>
          <p:nvPr/>
        </p:nvSpPr>
        <p:spPr bwMode="auto">
          <a:xfrm>
            <a:off x="4038600" y="6210300"/>
            <a:ext cx="292417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chemeClr val="hlink"/>
                </a:solidFill>
                <a:latin typeface="Arial Black"/>
              </a:rPr>
              <a:t>BAPTIZED</a:t>
            </a:r>
          </a:p>
        </p:txBody>
      </p:sp>
      <p:sp>
        <p:nvSpPr>
          <p:cNvPr id="18442" name="Line 10"/>
          <p:cNvSpPr>
            <a:spLocks noChangeShapeType="1"/>
          </p:cNvSpPr>
          <p:nvPr/>
        </p:nvSpPr>
        <p:spPr bwMode="auto">
          <a:xfrm flipV="1">
            <a:off x="1828800" y="5715000"/>
            <a:ext cx="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50" name="AutoShape 18"/>
          <p:cNvSpPr>
            <a:spLocks noChangeArrowheads="1"/>
          </p:cNvSpPr>
          <p:nvPr/>
        </p:nvSpPr>
        <p:spPr bwMode="auto">
          <a:xfrm rot="-8903550">
            <a:off x="3286125" y="3832225"/>
            <a:ext cx="515938" cy="1066800"/>
          </a:xfrm>
          <a:prstGeom prst="curvedLeftArrow">
            <a:avLst>
              <a:gd name="adj1" fmla="val 41354"/>
              <a:gd name="adj2" fmla="val 82708"/>
              <a:gd name="adj3" fmla="val 33333"/>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8451" name="Line 19"/>
          <p:cNvSpPr>
            <a:spLocks noChangeShapeType="1"/>
          </p:cNvSpPr>
          <p:nvPr/>
        </p:nvSpPr>
        <p:spPr bwMode="auto">
          <a:xfrm flipV="1">
            <a:off x="5410200" y="5791200"/>
            <a:ext cx="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446"/>
                                        </p:tgtEl>
                                        <p:attrNameLst>
                                          <p:attrName>style.visibility</p:attrName>
                                        </p:attrNameLst>
                                      </p:cBhvr>
                                      <p:to>
                                        <p:strVal val="visible"/>
                                      </p:to>
                                    </p:set>
                                    <p:animEffect transition="in" filter="wipe(down)">
                                      <p:cBhvr>
                                        <p:cTn id="7" dur="500"/>
                                        <p:tgtEl>
                                          <p:spTgt spid="1844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8440"/>
                                        </p:tgtEl>
                                        <p:attrNameLst>
                                          <p:attrName>style.visibility</p:attrName>
                                        </p:attrNameLst>
                                      </p:cBhvr>
                                      <p:to>
                                        <p:strVal val="visible"/>
                                      </p:to>
                                    </p:set>
                                    <p:animEffect transition="in" filter="wipe(down)">
                                      <p:cBhvr>
                                        <p:cTn id="10" dur="500"/>
                                        <p:tgtEl>
                                          <p:spTgt spid="18440"/>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8442"/>
                                        </p:tgtEl>
                                        <p:attrNameLst>
                                          <p:attrName>style.visibility</p:attrName>
                                        </p:attrNameLst>
                                      </p:cBhvr>
                                      <p:to>
                                        <p:strVal val="visible"/>
                                      </p:to>
                                    </p:set>
                                    <p:animEffect transition="in" filter="wipe(down)">
                                      <p:cBhvr>
                                        <p:cTn id="13" dur="500"/>
                                        <p:tgtEl>
                                          <p:spTgt spid="18442"/>
                                        </p:tgtEl>
                                      </p:cBhvr>
                                    </p:animEffect>
                                  </p:childTnLst>
                                </p:cTn>
                              </p:par>
                            </p:childTnLst>
                          </p:cTn>
                        </p:par>
                        <p:par>
                          <p:cTn id="14" fill="hold" nodeType="afterGroup">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18450"/>
                                        </p:tgtEl>
                                        <p:attrNameLst>
                                          <p:attrName>style.visibility</p:attrName>
                                        </p:attrNameLst>
                                      </p:cBhvr>
                                      <p:to>
                                        <p:strVal val="visible"/>
                                      </p:to>
                                    </p:set>
                                    <p:animEffect transition="in" filter="dissolve">
                                      <p:cBhvr>
                                        <p:cTn id="17" dur="500"/>
                                        <p:tgtEl>
                                          <p:spTgt spid="18450"/>
                                        </p:tgtEl>
                                      </p:cBhvr>
                                    </p:animEffect>
                                  </p:childTnLst>
                                </p:cTn>
                              </p:par>
                            </p:childTnLst>
                          </p:cTn>
                        </p:par>
                        <p:par>
                          <p:cTn id="18" fill="hold" nodeType="withGroup">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18448"/>
                                        </p:tgtEl>
                                        <p:attrNameLst>
                                          <p:attrName>style.visibility</p:attrName>
                                        </p:attrNameLst>
                                      </p:cBhvr>
                                      <p:to>
                                        <p:strVal val="visible"/>
                                      </p:to>
                                    </p:set>
                                    <p:animEffect transition="in" filter="fade">
                                      <p:cBhvr>
                                        <p:cTn id="21" dur="2000"/>
                                        <p:tgtEl>
                                          <p:spTgt spid="1844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8447"/>
                                        </p:tgtEl>
                                        <p:attrNameLst>
                                          <p:attrName>style.visibility</p:attrName>
                                        </p:attrNameLst>
                                      </p:cBhvr>
                                      <p:to>
                                        <p:strVal val="visible"/>
                                      </p:to>
                                    </p:set>
                                    <p:animEffect transition="in" filter="fade">
                                      <p:cBhvr>
                                        <p:cTn id="24" dur="2000"/>
                                        <p:tgtEl>
                                          <p:spTgt spid="1844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8449"/>
                                        </p:tgtEl>
                                        <p:attrNameLst>
                                          <p:attrName>style.visibility</p:attrName>
                                        </p:attrNameLst>
                                      </p:cBhvr>
                                      <p:to>
                                        <p:strVal val="visible"/>
                                      </p:to>
                                    </p:set>
                                    <p:animEffect transition="in" filter="wipe(down)">
                                      <p:cBhvr>
                                        <p:cTn id="29" dur="500"/>
                                        <p:tgtEl>
                                          <p:spTgt spid="18449"/>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8441"/>
                                        </p:tgtEl>
                                        <p:attrNameLst>
                                          <p:attrName>style.visibility</p:attrName>
                                        </p:attrNameLst>
                                      </p:cBhvr>
                                      <p:to>
                                        <p:strVal val="visible"/>
                                      </p:to>
                                    </p:set>
                                    <p:animEffect transition="in" filter="wipe(down)">
                                      <p:cBhvr>
                                        <p:cTn id="32" dur="500"/>
                                        <p:tgtEl>
                                          <p:spTgt spid="18441"/>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18451"/>
                                        </p:tgtEl>
                                        <p:attrNameLst>
                                          <p:attrName>style.visibility</p:attrName>
                                        </p:attrNameLst>
                                      </p:cBhvr>
                                      <p:to>
                                        <p:strVal val="visible"/>
                                      </p:to>
                                    </p:set>
                                    <p:animEffect transition="in" filter="wipe(down)">
                                      <p:cBhvr>
                                        <p:cTn id="35" dur="500"/>
                                        <p:tgtEl>
                                          <p:spTgt spid="184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9" grpId="0" animBg="1"/>
      <p:bldP spid="18447" grpId="0" animBg="1"/>
      <p:bldP spid="18448" grpId="0" animBg="1"/>
      <p:bldP spid="18446" grpId="0" animBg="1"/>
      <p:bldP spid="18440" grpId="0" animBg="1"/>
      <p:bldP spid="18441" grpId="0" animBg="1"/>
      <p:bldP spid="18442" grpId="0" animBg="1"/>
      <p:bldP spid="18450" grpId="0" animBg="1"/>
      <p:bldP spid="1845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Jailer an A+ Believer</a:t>
            </a:r>
          </a:p>
        </p:txBody>
      </p:sp>
      <p:sp>
        <p:nvSpPr>
          <p:cNvPr id="20483" name="Rectangle 3"/>
          <p:cNvSpPr>
            <a:spLocks noGrp="1" noChangeArrowheads="1"/>
          </p:cNvSpPr>
          <p:nvPr>
            <p:ph type="body" idx="1"/>
          </p:nvPr>
        </p:nvSpPr>
        <p:spPr>
          <a:xfrm>
            <a:off x="685800" y="1447800"/>
            <a:ext cx="7848600" cy="4419600"/>
          </a:xfrm>
          <a:solidFill>
            <a:schemeClr val="bg1"/>
          </a:solidFill>
          <a:ln>
            <a:solidFill>
              <a:schemeClr val="tx1"/>
            </a:solidFill>
            <a:miter lim="800000"/>
            <a:headEnd/>
            <a:tailEnd/>
          </a:ln>
        </p:spPr>
        <p:txBody>
          <a:bodyPr/>
          <a:lstStyle/>
          <a:p>
            <a:pPr eaLnBrk="1" hangingPunct="1">
              <a:lnSpc>
                <a:spcPct val="80000"/>
              </a:lnSpc>
            </a:pPr>
            <a:r>
              <a:rPr lang="en-US" altLang="en-US" sz="3600" b="1" dirty="0" smtClean="0">
                <a:solidFill>
                  <a:srgbClr val="FFFF00"/>
                </a:solidFill>
              </a:rPr>
              <a:t>A</a:t>
            </a:r>
            <a:r>
              <a:rPr lang="en-US" altLang="en-US" sz="2800" b="1" dirty="0" smtClean="0">
                <a:solidFill>
                  <a:srgbClr val="FFFF00"/>
                </a:solidFill>
              </a:rPr>
              <a:t>SKED</a:t>
            </a:r>
            <a:r>
              <a:rPr lang="en-US" altLang="en-US" sz="2800" dirty="0" smtClean="0"/>
              <a:t>, "Sirs, what must I do to be saved?" (Acts 16:30)</a:t>
            </a:r>
          </a:p>
          <a:p>
            <a:pPr eaLnBrk="1" hangingPunct="1">
              <a:lnSpc>
                <a:spcPct val="80000"/>
              </a:lnSpc>
            </a:pPr>
            <a:r>
              <a:rPr lang="en-US" altLang="en-US" sz="3600" b="1" dirty="0" smtClean="0">
                <a:solidFill>
                  <a:srgbClr val="FFFF00"/>
                </a:solidFill>
              </a:rPr>
              <a:t>A</a:t>
            </a:r>
            <a:r>
              <a:rPr lang="en-US" altLang="en-US" sz="2800" b="1" dirty="0" smtClean="0">
                <a:solidFill>
                  <a:srgbClr val="FFFF00"/>
                </a:solidFill>
              </a:rPr>
              <a:t>NSWERED</a:t>
            </a:r>
            <a:r>
              <a:rPr lang="en-US" altLang="en-US" sz="2800" dirty="0" smtClean="0"/>
              <a:t>, "Believe on the Lord Jesus Christ, and you will be saved, you and your household" (Acts 16:31)</a:t>
            </a:r>
          </a:p>
          <a:p>
            <a:pPr eaLnBrk="1" hangingPunct="1">
              <a:lnSpc>
                <a:spcPct val="80000"/>
              </a:lnSpc>
            </a:pPr>
            <a:r>
              <a:rPr lang="en-US" altLang="en-US" sz="3600" b="1" dirty="0" smtClean="0">
                <a:solidFill>
                  <a:srgbClr val="FFFF00"/>
                </a:solidFill>
              </a:rPr>
              <a:t>A</a:t>
            </a:r>
            <a:r>
              <a:rPr lang="en-US" altLang="en-US" sz="2800" b="1" dirty="0" smtClean="0">
                <a:solidFill>
                  <a:srgbClr val="FFFF00"/>
                </a:solidFill>
              </a:rPr>
              <a:t>CTED UPON</a:t>
            </a:r>
            <a:r>
              <a:rPr lang="en-US" altLang="en-US" sz="2800" dirty="0" smtClean="0"/>
              <a:t>, “immediately he and all his family were baptized” (Acts 16:33)</a:t>
            </a:r>
          </a:p>
          <a:p>
            <a:pPr eaLnBrk="1" hangingPunct="1">
              <a:lnSpc>
                <a:spcPct val="80000"/>
              </a:lnSpc>
            </a:pPr>
            <a:r>
              <a:rPr lang="en-US" altLang="en-US" sz="3600" b="1" dirty="0" smtClean="0">
                <a:solidFill>
                  <a:srgbClr val="FFFF00"/>
                </a:solidFill>
              </a:rPr>
              <a:t>A</a:t>
            </a:r>
            <a:r>
              <a:rPr lang="en-US" altLang="en-US" sz="2800" b="1" dirty="0" smtClean="0">
                <a:solidFill>
                  <a:srgbClr val="FFFF00"/>
                </a:solidFill>
              </a:rPr>
              <a:t>UTHENTICATED</a:t>
            </a:r>
            <a:r>
              <a:rPr lang="en-US" altLang="en-US" sz="2800" dirty="0" smtClean="0"/>
              <a:t>, “he rejoiced, having believed in God with all his household” (Acts 16:34)</a:t>
            </a:r>
          </a:p>
        </p:txBody>
      </p:sp>
      <p:sp>
        <p:nvSpPr>
          <p:cNvPr id="20484" name="WordArt 4"/>
          <p:cNvSpPr>
            <a:spLocks noChangeArrowheads="1" noChangeShapeType="1" noTextEdit="1"/>
          </p:cNvSpPr>
          <p:nvPr/>
        </p:nvSpPr>
        <p:spPr bwMode="auto">
          <a:xfrm>
            <a:off x="1295400" y="6096000"/>
            <a:ext cx="57150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CERTIFIED GOSPEL!</a:t>
            </a:r>
          </a:p>
        </p:txBody>
      </p:sp>
      <p:pic>
        <p:nvPicPr>
          <p:cNvPr id="20485" name="Picture 5" descr="MMj0283620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172200"/>
            <a:ext cx="60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483">
                                            <p:bg/>
                                          </p:spTgt>
                                        </p:tgtEl>
                                        <p:attrNameLst>
                                          <p:attrName>style.visibility</p:attrName>
                                        </p:attrNameLst>
                                      </p:cBhvr>
                                      <p:to>
                                        <p:strVal val="visible"/>
                                      </p:to>
                                    </p:set>
                                    <p:anim calcmode="lin" valueType="num">
                                      <p:cBhvr>
                                        <p:cTn id="7" dur="500" fill="hold"/>
                                        <p:tgtEl>
                                          <p:spTgt spid="20483">
                                            <p:bg/>
                                          </p:spTgt>
                                        </p:tgtEl>
                                        <p:attrNameLst>
                                          <p:attrName>ppt_w</p:attrName>
                                        </p:attrNameLst>
                                      </p:cBhvr>
                                      <p:tavLst>
                                        <p:tav tm="0">
                                          <p:val>
                                            <p:fltVal val="0"/>
                                          </p:val>
                                        </p:tav>
                                        <p:tav tm="100000">
                                          <p:val>
                                            <p:strVal val="#ppt_w"/>
                                          </p:val>
                                        </p:tav>
                                      </p:tavLst>
                                    </p:anim>
                                    <p:anim calcmode="lin" valueType="num">
                                      <p:cBhvr>
                                        <p:cTn id="8" dur="500" fill="hold"/>
                                        <p:tgtEl>
                                          <p:spTgt spid="20483">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483">
                                            <p:txEl>
                                              <p:pRg st="0" end="0"/>
                                            </p:txEl>
                                          </p:spTgt>
                                        </p:tgtEl>
                                        <p:attrNameLst>
                                          <p:attrName>style.visibility</p:attrName>
                                        </p:attrNameLst>
                                      </p:cBhvr>
                                      <p:to>
                                        <p:strVal val="visible"/>
                                      </p:to>
                                    </p:set>
                                    <p:anim calcmode="lin" valueType="num">
                                      <p:cBhvr>
                                        <p:cTn id="13" dur="500" fill="hold"/>
                                        <p:tgtEl>
                                          <p:spTgt spid="2048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48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0483">
                                            <p:txEl>
                                              <p:pRg st="1" end="1"/>
                                            </p:txEl>
                                          </p:spTgt>
                                        </p:tgtEl>
                                        <p:attrNameLst>
                                          <p:attrName>style.visibility</p:attrName>
                                        </p:attrNameLst>
                                      </p:cBhvr>
                                      <p:to>
                                        <p:strVal val="visible"/>
                                      </p:to>
                                    </p:set>
                                    <p:anim calcmode="lin" valueType="num">
                                      <p:cBhvr>
                                        <p:cTn id="19" dur="500" fill="hold"/>
                                        <p:tgtEl>
                                          <p:spTgt spid="2048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048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0483">
                                            <p:txEl>
                                              <p:pRg st="2" end="2"/>
                                            </p:txEl>
                                          </p:spTgt>
                                        </p:tgtEl>
                                        <p:attrNameLst>
                                          <p:attrName>style.visibility</p:attrName>
                                        </p:attrNameLst>
                                      </p:cBhvr>
                                      <p:to>
                                        <p:strVal val="visible"/>
                                      </p:to>
                                    </p:set>
                                    <p:anim calcmode="lin" valueType="num">
                                      <p:cBhvr>
                                        <p:cTn id="25" dur="500" fill="hold"/>
                                        <p:tgtEl>
                                          <p:spTgt spid="2048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048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0483">
                                            <p:txEl>
                                              <p:pRg st="3" end="3"/>
                                            </p:txEl>
                                          </p:spTgt>
                                        </p:tgtEl>
                                        <p:attrNameLst>
                                          <p:attrName>style.visibility</p:attrName>
                                        </p:attrNameLst>
                                      </p:cBhvr>
                                      <p:to>
                                        <p:strVal val="visible"/>
                                      </p:to>
                                    </p:set>
                                    <p:anim calcmode="lin" valueType="num">
                                      <p:cBhvr>
                                        <p:cTn id="31" dur="500" fill="hold"/>
                                        <p:tgtEl>
                                          <p:spTgt spid="2048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0483">
                                            <p:txEl>
                                              <p:pRg st="3" end="3"/>
                                            </p:txEl>
                                          </p:spTgt>
                                        </p:tgtEl>
                                        <p:attrNameLst>
                                          <p:attrName>ppt_h</p:attrName>
                                        </p:attrNameLst>
                                      </p:cBhvr>
                                      <p:tavLst>
                                        <p:tav tm="0">
                                          <p:val>
                                            <p:fltVal val="0"/>
                                          </p:val>
                                        </p:tav>
                                        <p:tav tm="100000">
                                          <p:val>
                                            <p:strVal val="#ppt_h"/>
                                          </p:val>
                                        </p:tav>
                                      </p:tavLst>
                                    </p:anim>
                                  </p:childTnLst>
                                </p:cTn>
                              </p:par>
                            </p:childTnLst>
                          </p:cTn>
                        </p:par>
                        <p:par>
                          <p:cTn id="33" fill="hold" nodeType="afterGroup">
                            <p:stCondLst>
                              <p:cond delay="500"/>
                            </p:stCondLst>
                            <p:childTnLst>
                              <p:par>
                                <p:cTn id="34" presetID="23" presetClass="entr" presetSubtype="32" fill="hold" nodeType="afterEffect">
                                  <p:stCondLst>
                                    <p:cond delay="0"/>
                                  </p:stCondLst>
                                  <p:childTnLst>
                                    <p:set>
                                      <p:cBhvr>
                                        <p:cTn id="35" dur="1" fill="hold">
                                          <p:stCondLst>
                                            <p:cond delay="0"/>
                                          </p:stCondLst>
                                        </p:cTn>
                                        <p:tgtEl>
                                          <p:spTgt spid="20485"/>
                                        </p:tgtEl>
                                        <p:attrNameLst>
                                          <p:attrName>style.visibility</p:attrName>
                                        </p:attrNameLst>
                                      </p:cBhvr>
                                      <p:to>
                                        <p:strVal val="visible"/>
                                      </p:to>
                                    </p:set>
                                    <p:anim calcmode="lin" valueType="num">
                                      <p:cBhvr>
                                        <p:cTn id="36" dur="500" fill="hold"/>
                                        <p:tgtEl>
                                          <p:spTgt spid="20485"/>
                                        </p:tgtEl>
                                        <p:attrNameLst>
                                          <p:attrName>ppt_w</p:attrName>
                                        </p:attrNameLst>
                                      </p:cBhvr>
                                      <p:tavLst>
                                        <p:tav tm="0">
                                          <p:val>
                                            <p:strVal val="4*#ppt_w"/>
                                          </p:val>
                                        </p:tav>
                                        <p:tav tm="100000">
                                          <p:val>
                                            <p:strVal val="#ppt_w"/>
                                          </p:val>
                                        </p:tav>
                                      </p:tavLst>
                                    </p:anim>
                                    <p:anim calcmode="lin" valueType="num">
                                      <p:cBhvr>
                                        <p:cTn id="37" dur="500" fill="hold"/>
                                        <p:tgtEl>
                                          <p:spTgt spid="20485"/>
                                        </p:tgtEl>
                                        <p:attrNameLst>
                                          <p:attrName>ppt_h</p:attrName>
                                        </p:attrNameLst>
                                      </p:cBhvr>
                                      <p:tavLst>
                                        <p:tav tm="0">
                                          <p:val>
                                            <p:strVal val="4*#ppt_h"/>
                                          </p:val>
                                        </p:tav>
                                        <p:tav tm="100000">
                                          <p:val>
                                            <p:strVal val="#ppt_h"/>
                                          </p:val>
                                        </p:tav>
                                      </p:tavLst>
                                    </p:anim>
                                  </p:childTnLst>
                                </p:cTn>
                              </p:par>
                              <p:par>
                                <p:cTn id="38" presetID="23" presetClass="entr" presetSubtype="32" fill="hold" grpId="0" nodeType="withEffect">
                                  <p:stCondLst>
                                    <p:cond delay="0"/>
                                  </p:stCondLst>
                                  <p:childTnLst>
                                    <p:set>
                                      <p:cBhvr>
                                        <p:cTn id="39" dur="1" fill="hold">
                                          <p:stCondLst>
                                            <p:cond delay="0"/>
                                          </p:stCondLst>
                                        </p:cTn>
                                        <p:tgtEl>
                                          <p:spTgt spid="20484"/>
                                        </p:tgtEl>
                                        <p:attrNameLst>
                                          <p:attrName>style.visibility</p:attrName>
                                        </p:attrNameLst>
                                      </p:cBhvr>
                                      <p:to>
                                        <p:strVal val="visible"/>
                                      </p:to>
                                    </p:set>
                                    <p:anim calcmode="lin" valueType="num">
                                      <p:cBhvr>
                                        <p:cTn id="40" dur="500" fill="hold"/>
                                        <p:tgtEl>
                                          <p:spTgt spid="20484"/>
                                        </p:tgtEl>
                                        <p:attrNameLst>
                                          <p:attrName>ppt_w</p:attrName>
                                        </p:attrNameLst>
                                      </p:cBhvr>
                                      <p:tavLst>
                                        <p:tav tm="0">
                                          <p:val>
                                            <p:strVal val="4*#ppt_w"/>
                                          </p:val>
                                        </p:tav>
                                        <p:tav tm="100000">
                                          <p:val>
                                            <p:strVal val="#ppt_w"/>
                                          </p:val>
                                        </p:tav>
                                      </p:tavLst>
                                    </p:anim>
                                    <p:anim calcmode="lin" valueType="num">
                                      <p:cBhvr>
                                        <p:cTn id="41" dur="500" fill="hold"/>
                                        <p:tgtEl>
                                          <p:spTgt spid="2048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nimBg="1"/>
      <p:bldP spid="204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4000" dirty="0" smtClean="0"/>
              <a:t>3. Being A Christian is </a:t>
            </a:r>
            <a:r>
              <a:rPr lang="en-US" altLang="en-US" sz="4000" dirty="0" smtClean="0">
                <a:solidFill>
                  <a:srgbClr val="FFFF00"/>
                </a:solidFill>
              </a:rPr>
              <a:t>not</a:t>
            </a:r>
            <a:r>
              <a:rPr lang="en-US" altLang="en-US" sz="4000" dirty="0" smtClean="0"/>
              <a:t> for the “</a:t>
            </a:r>
            <a:r>
              <a:rPr lang="en-US" altLang="en-US" sz="4000" dirty="0" smtClean="0">
                <a:solidFill>
                  <a:srgbClr val="FFFF00"/>
                </a:solidFill>
              </a:rPr>
              <a:t>Abominable</a:t>
            </a:r>
            <a:r>
              <a:rPr lang="en-US" altLang="en-US" sz="4000" dirty="0" smtClean="0"/>
              <a:t>”</a:t>
            </a:r>
          </a:p>
        </p:txBody>
      </p:sp>
      <p:sp>
        <p:nvSpPr>
          <p:cNvPr id="21507" name="Rectangle 3"/>
          <p:cNvSpPr>
            <a:spLocks noGrp="1" noChangeArrowheads="1"/>
          </p:cNvSpPr>
          <p:nvPr>
            <p:ph type="body" idx="1"/>
          </p:nvPr>
        </p:nvSpPr>
        <p:spPr/>
        <p:txBody>
          <a:bodyPr/>
          <a:lstStyle/>
          <a:p>
            <a:pPr eaLnBrk="1" hangingPunct="1"/>
            <a:r>
              <a:rPr lang="en-US" altLang="en-US" sz="3600" dirty="0" smtClean="0"/>
              <a:t>abhorrent, foul, loathsome</a:t>
            </a:r>
          </a:p>
          <a:p>
            <a:pPr lvl="1" eaLnBrk="1" hangingPunct="1"/>
            <a:r>
              <a:rPr lang="en-US" altLang="en-US" sz="3200" dirty="0" smtClean="0"/>
              <a:t>“Meaning intensified by folk etymology derivation from L. </a:t>
            </a:r>
            <a:r>
              <a:rPr lang="en-US" altLang="en-US" sz="3200" i="1" dirty="0" smtClean="0"/>
              <a:t>ab </a:t>
            </a:r>
            <a:r>
              <a:rPr lang="en-US" altLang="en-US" sz="3200" i="1" dirty="0" err="1" smtClean="0"/>
              <a:t>homine</a:t>
            </a:r>
            <a:r>
              <a:rPr lang="en-US" altLang="en-US" sz="3200" dirty="0" smtClean="0"/>
              <a:t> ‘away from man,’ thus ‘beastly’” (</a:t>
            </a:r>
            <a:r>
              <a:rPr lang="en-US" altLang="en-US" sz="3200" dirty="0" smtClean="0">
                <a:hlinkClick r:id="rId3"/>
              </a:rPr>
              <a:t>Online Etymology Dictionary</a:t>
            </a:r>
            <a:r>
              <a:rPr lang="en-US" altLang="en-US" sz="3200" dirty="0" smtClean="0"/>
              <a: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wipe(left)">
                                      <p:cBhvr>
                                        <p:cTn id="7"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ocused senses design template">
  <a:themeElements>
    <a:clrScheme name="Focused sense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Focused sense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ocused sense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ocused sense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ocused sense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ocused sense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ocused sense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ocused sense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ocused sense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ocused sense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ocused sense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ocused sense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ocused sense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ocused sense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Focused senses design template">
  <a:themeElements>
    <a:clrScheme name="Focused sense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Focused sense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ocused sense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ocused sense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ocused sense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ocused sense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ocused sense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ocused sense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ocused sense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ocused sense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ocused sense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ocused sense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ocused sense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ocused sense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Focused senses design template">
  <a:themeElements>
    <a:clrScheme name="Focused sense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Focused sense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ocused sense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ocused sense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ocused sense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ocused sense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ocused sense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ocused sense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ocused sense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ocused sense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ocused sense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ocused sense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ocused sense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ocused sense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945</TotalTime>
  <Words>2083</Words>
  <Application>Microsoft Office PowerPoint</Application>
  <PresentationFormat>On-screen Show (4:3)</PresentationFormat>
  <Paragraphs>134</Paragraphs>
  <Slides>19</Slides>
  <Notes>19</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19</vt:i4>
      </vt:variant>
    </vt:vector>
  </HeadingPairs>
  <TitlesOfParts>
    <vt:vector size="28" baseType="lpstr">
      <vt:lpstr>Arial</vt:lpstr>
      <vt:lpstr>Arno Pro Smbd Caption</vt:lpstr>
      <vt:lpstr>Century Gothic</vt:lpstr>
      <vt:lpstr>Wingdings</vt:lpstr>
      <vt:lpstr>Arial Black</vt:lpstr>
      <vt:lpstr>Focused senses design template</vt:lpstr>
      <vt:lpstr>Default Design</vt:lpstr>
      <vt:lpstr>1_Focused senses design template</vt:lpstr>
      <vt:lpstr>2_Focused senses design template</vt:lpstr>
      <vt:lpstr>Christianity</vt:lpstr>
      <vt:lpstr>1. Being A Christian is not for “Cowards”</vt:lpstr>
      <vt:lpstr>Cowardice Condemned</vt:lpstr>
      <vt:lpstr>2. Being a Christian is not for “Unbelievers”</vt:lpstr>
      <vt:lpstr>John 1:12</vt:lpstr>
      <vt:lpstr>John 1:12  &amp; Galatians 3:26, 27</vt:lpstr>
      <vt:lpstr>John 1:12  &amp; Acts 8:12</vt:lpstr>
      <vt:lpstr>Jailer an A+ Believer</vt:lpstr>
      <vt:lpstr>3. Being A Christian is not for the “Abominable”</vt:lpstr>
      <vt:lpstr>sin takes man away from his  HOME</vt:lpstr>
      <vt:lpstr>sin takes man away from HIMSELF</vt:lpstr>
      <vt:lpstr>sin takes man away from his FATHER</vt:lpstr>
      <vt:lpstr>sin takes man away from his INHERITANCE</vt:lpstr>
      <vt:lpstr>Sin is “abominable”</vt:lpstr>
      <vt:lpstr>Proverbs 6:16-19</vt:lpstr>
      <vt:lpstr>Proverbs 6:16-19</vt:lpstr>
      <vt:lpstr>Mark 7:21, 22</vt:lpstr>
      <vt:lpstr>PowerPoint Presentation</vt:lpstr>
      <vt:lpstr>Christianity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Christianity</dc:title>
  <dc:creator>Steven J. Wallace</dc:creator>
  <dc:description>Originally entitled "Christianity Not For Everyone (2)" but is also Revelation 21:8.</dc:description>
  <cp:lastModifiedBy>Steven J. Wallace</cp:lastModifiedBy>
  <cp:revision>37</cp:revision>
  <dcterms:created xsi:type="dcterms:W3CDTF">2006-10-05T19:30:30Z</dcterms:created>
  <dcterms:modified xsi:type="dcterms:W3CDTF">2014-02-28T21:08:41Z</dcterms:modified>
</cp:coreProperties>
</file>